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_rels/presentation.xml.rels" ContentType="application/vnd.openxmlformats-package.relationships+xml"/>
  <Override PartName="/ppt/slideLayouts/_rels/slideLayout9.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91.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9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26.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25.xml.rels" ContentType="application/vnd.openxmlformats-package.relationships+xml"/>
  <Override PartName="/ppt/slideLayouts/_rels/slideLayout28.xml.rels" ContentType="application/vnd.openxmlformats-package.relationships+xml"/>
  <Override PartName="/ppt/slideLayouts/_rels/slideLayout92.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93.xml.rels" ContentType="application/vnd.openxmlformats-package.relationships+xml"/>
  <Override PartName="/ppt/slideLayouts/_rels/slideLayout86.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77.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54.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65.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74.xml.rels" ContentType="application/vnd.openxmlformats-package.relationships+xml"/>
  <Override PartName="/ppt/slideLayouts/_rels/slideLayout81.xml.rels" ContentType="application/vnd.openxmlformats-package.relationships+xml"/>
  <Override PartName="/ppt/slideLayouts/_rels/slideLayout58.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2.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95.xml.rels" ContentType="application/vnd.openxmlformats-package.relationships+xml"/>
  <Override PartName="/ppt/slideLayouts/_rels/slideLayout80.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8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61.xml" ContentType="application/vnd.openxmlformats-officedocument.presentationml.slideLayout+xml"/>
  <Override PartName="/ppt/slideLayouts/slideLayout96.xml" ContentType="application/vnd.openxmlformats-officedocument.presentationml.slideLayout+xml"/>
  <Override PartName="/ppt/slideLayouts/slideLayout60.xml" ContentType="application/vnd.openxmlformats-officedocument.presentationml.slideLayout+xml"/>
  <Override PartName="/ppt/slideLayouts/slideLayout95.xml" ContentType="application/vnd.openxmlformats-officedocument.presentationml.slideLayout+xml"/>
  <Override PartName="/ppt/slideLayouts/slideLayout89.xml" ContentType="application/vnd.openxmlformats-officedocument.presentationml.slideLayout+xml"/>
  <Override PartName="/ppt/slideLayouts/slideLayout77.xml" ContentType="application/vnd.openxmlformats-officedocument.presentationml.slideLayout+xml"/>
  <Override PartName="/ppt/slideLayouts/slideLayout88.xml" ContentType="application/vnd.openxmlformats-officedocument.presentationml.slideLayout+xml"/>
  <Override PartName="/ppt/slideLayouts/slideLayout76.xml" ContentType="application/vnd.openxmlformats-officedocument.presentationml.slideLayout+xml"/>
  <Override PartName="/ppt/slideLayouts/slideLayout87.xml" ContentType="application/vnd.openxmlformats-officedocument.presentationml.slideLayout+xml"/>
  <Override PartName="/ppt/slideLayouts/slideLayout75.xml" ContentType="application/vnd.openxmlformats-officedocument.presentationml.slideLayout+xml"/>
  <Override PartName="/ppt/slideLayouts/slideLayout86.xml" ContentType="application/vnd.openxmlformats-officedocument.presentationml.slideLayout+xml"/>
  <Override PartName="/ppt/slideLayouts/slideLayout74.xml" ContentType="application/vnd.openxmlformats-officedocument.presentationml.slideLayout+xml"/>
  <Override PartName="/ppt/slideLayouts/slideLayout85.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90.xml" ContentType="application/vnd.openxmlformats-officedocument.presentationml.slideLayout+xml"/>
  <Override PartName="/ppt/slideLayouts/slideLayout25.xml" ContentType="application/vnd.openxmlformats-officedocument.presentationml.slideLayout+xml"/>
  <Override PartName="/ppt/slideLayouts/slideLayout91.xml" ContentType="application/vnd.openxmlformats-officedocument.presentationml.slideLayout+xml"/>
  <Override PartName="/ppt/slideLayouts/slideLayout26.xml" ContentType="application/vnd.openxmlformats-officedocument.presentationml.slideLayout+xml"/>
  <Override PartName="/ppt/slideLayouts/slideLayout92.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media/image29.png" ContentType="image/png"/>
  <Override PartName="/ppt/media/image27.png" ContentType="image/png"/>
  <Override PartName="/ppt/media/image26.png" ContentType="image/png"/>
  <Override PartName="/ppt/media/image24.png" ContentType="image/png"/>
  <Override PartName="/ppt/media/image22.png" ContentType="image/png"/>
  <Override PartName="/ppt/media/image21.png" ContentType="image/png"/>
  <Override PartName="/ppt/media/image19.png" ContentType="image/png"/>
  <Override PartName="/ppt/media/image17.png" ContentType="image/png"/>
  <Override PartName="/ppt/media/image16.png" ContentType="image/png"/>
  <Override PartName="/ppt/media/image1.jpeg" ContentType="image/jpeg"/>
  <Override PartName="/ppt/media/image47.png" ContentType="image/png"/>
  <Override PartName="/ppt/media/image2.jpeg" ContentType="image/jpeg"/>
  <Override PartName="/ppt/media/image20.png" ContentType="image/png"/>
  <Override PartName="/ppt/media/image15.png" ContentType="image/png"/>
  <Override PartName="/ppt/media/image3.jpeg" ContentType="image/jpeg"/>
  <Override PartName="/ppt/media/image30.png" ContentType="image/png"/>
  <Override PartName="/ppt/media/image37.jpeg" ContentType="image/jpeg"/>
  <Override PartName="/ppt/media/image25.png" ContentType="image/png"/>
  <Override PartName="/ppt/media/image4.jpeg" ContentType="image/jpeg"/>
  <Override PartName="/ppt/media/image40.png" ContentType="image/png"/>
  <Override PartName="/ppt/media/image5.jpeg" ContentType="image/jpeg"/>
  <Override PartName="/ppt/media/image50.png" ContentType="image/png"/>
  <Override PartName="/ppt/media/image28.png" ContentType="image/png"/>
  <Override PartName="/ppt/media/image7.jpeg" ContentType="image/jpeg"/>
  <Override PartName="/ppt/media/image10.jpeg" ContentType="image/jpeg"/>
  <Override PartName="/ppt/media/image35.png" ContentType="image/png"/>
  <Override PartName="/ppt/media/image36.png" ContentType="image/png"/>
  <Override PartName="/ppt/media/image43.gif" ContentType="image/gif"/>
  <Override PartName="/ppt/media/image46.png" ContentType="image/png"/>
  <Override PartName="/ppt/media/image42.png" ContentType="image/png"/>
  <Override PartName="/ppt/media/image34.png" ContentType="image/png"/>
  <Override PartName="/ppt/media/image33.png" ContentType="image/png"/>
  <Override PartName="/ppt/media/image44.jpeg" ContentType="image/jpeg"/>
  <Override PartName="/ppt/media/image45.png" ContentType="image/png"/>
  <Override PartName="/ppt/media/image51.png" ContentType="image/png"/>
  <Override PartName="/ppt/media/image52.png" ContentType="image/png"/>
  <Override PartName="/ppt/media/image53.png" ContentType="image/png"/>
  <Override PartName="/ppt/media/image55.png" ContentType="image/png"/>
  <Override PartName="/ppt/media/image6.jpeg" ContentType="image/jpeg"/>
  <Override PartName="/ppt/media/image18.png" ContentType="image/png"/>
  <Override PartName="/ppt/media/image32.png" ContentType="image/png"/>
  <Override PartName="/ppt/media/image31.png" ContentType="image/png"/>
  <Override PartName="/ppt/media/image13.jpeg" ContentType="image/jpeg"/>
  <Override PartName="/ppt/media/image23.png" ContentType="image/png"/>
  <Override PartName="/ppt/media/image49.png" ContentType="image/png"/>
  <Override PartName="/ppt/media/image12.png" ContentType="image/png"/>
  <Override PartName="/ppt/media/image11.png" ContentType="image/png"/>
  <Override PartName="/ppt/media/image48.png" ContentType="image/png"/>
  <Override PartName="/ppt/media/image9.jpeg" ContentType="image/jpeg"/>
  <Override PartName="/ppt/media/image8.png" ContentType="image/png"/>
  <Override PartName="/ppt/media/image38.png" ContentType="image/png"/>
  <Override PartName="/ppt/media/image39.jpeg" ContentType="image/jpeg"/>
  <Override PartName="/ppt/media/image14.jpeg" ContentType="image/jpeg"/>
  <Override PartName="/ppt/media/image41.jpeg" ContentType="image/jpeg"/>
  <Override PartName="/ppt/media/image54.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12.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838080" y="365040"/>
            <a:ext cx="10514880" cy="6142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838080" y="365040"/>
            <a:ext cx="10514880" cy="6142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838080" y="365040"/>
            <a:ext cx="10514880" cy="6142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5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5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5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838080" y="365040"/>
            <a:ext cx="10514880" cy="6142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7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7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8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838080" y="365040"/>
            <a:ext cx="10514880" cy="6142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8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8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8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8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3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3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3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3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838080" y="365040"/>
            <a:ext cx="10514880" cy="6142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4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4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5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5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5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6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6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6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6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6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6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9"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7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7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7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7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6"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7" name="PlaceHolder 1"/>
          <p:cNvSpPr>
            <a:spLocks noGrp="1"/>
          </p:cNvSpPr>
          <p:nvPr>
            <p:ph type="subTitle"/>
          </p:nvPr>
        </p:nvSpPr>
        <p:spPr>
          <a:xfrm>
            <a:off x="838080" y="365040"/>
            <a:ext cx="10514880" cy="6142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8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9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9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9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9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endParaRPr b="0" lang="en-US" sz="4400" spc="-1" strike="noStrike">
              <a:latin typeface="Arial"/>
            </a:endParaRPr>
          </a:p>
        </p:txBody>
      </p:sp>
      <p:sp>
        <p:nvSpPr>
          <p:cNvPr id="29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0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0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0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0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0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4880" cy="132480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838080" y="365040"/>
            <a:ext cx="10514880" cy="132480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53"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9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838080" y="365040"/>
            <a:ext cx="10514880" cy="132480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29" name="PlaceHolder 2"/>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30" name="PlaceHolder 3"/>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68"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29.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9.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slideLayout" Target="../slideLayouts/slideLayout29.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29.xml"/>
</Relationships>
</file>

<file path=ppt/slides/_rels/slide2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9.xml"/>
</Relationships>
</file>

<file path=ppt/slides/_rels/slide36.xml.rels><?xml version="1.0" encoding="UTF-8"?>
<Relationships xmlns="http://schemas.openxmlformats.org/package/2006/relationships"><Relationship Id="rId1" Type="http://schemas.openxmlformats.org/officeDocument/2006/relationships/image" Target="../media/image43.gif"/><Relationship Id="rId2" Type="http://schemas.openxmlformats.org/officeDocument/2006/relationships/slideLayout" Target="../slideLayouts/slideLayout37.xml"/>
</Relationships>
</file>

<file path=ppt/slides/_rels/slide37.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hyperlink" Target="https://kb.vex.com/hc/en-us/articles/360041778591-Robot-Features-Robot-Features-VEXcode-VR" TargetMode="External"/><Relationship Id="rId3"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9.xml"/>
</Relationships>
</file>

<file path=ppt/slides/_rels/slide4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1.xml"/>
</Relationships>
</file>

<file path=ppt/slides/_rels/slide43.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76.xml"/>
</Relationships>
</file>

<file path=ppt/slides/_rels/slide4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76.xml"/>
</Relationships>
</file>

<file path=ppt/slides/_rels/slide4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89.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5" name="CustomShape 1"/>
          <p:cNvSpPr/>
          <p:nvPr/>
        </p:nvSpPr>
        <p:spPr>
          <a:xfrm>
            <a:off x="360" y="0"/>
            <a:ext cx="12191040" cy="6857280"/>
          </a:xfrm>
          <a:prstGeom prst="rect">
            <a:avLst/>
          </a:prstGeom>
          <a:solidFill>
            <a:schemeClr val="lt1"/>
          </a:solidFill>
          <a:ln w="0">
            <a:noFill/>
          </a:ln>
        </p:spPr>
        <p:style>
          <a:lnRef idx="0"/>
          <a:fillRef idx="0"/>
          <a:effectRef idx="0"/>
          <a:fontRef idx="minor"/>
        </p:style>
      </p:sp>
      <p:pic>
        <p:nvPicPr>
          <p:cNvPr id="306" name="Google Shape;96;p1" descr="Robot Humanoid - Robot Indonesia"/>
          <p:cNvPicPr/>
          <p:nvPr/>
        </p:nvPicPr>
        <p:blipFill>
          <a:blip r:embed="rId1"/>
          <a:srcRect l="0" t="0" r="6" b="0"/>
          <a:stretch/>
        </p:blipFill>
        <p:spPr>
          <a:xfrm>
            <a:off x="-1080" y="0"/>
            <a:ext cx="12191040" cy="6857280"/>
          </a:xfrm>
          <a:prstGeom prst="rect">
            <a:avLst/>
          </a:prstGeom>
          <a:ln w="0">
            <a:noFill/>
          </a:ln>
        </p:spPr>
      </p:pic>
      <p:sp>
        <p:nvSpPr>
          <p:cNvPr id="307" name="CustomShape 2"/>
          <p:cNvSpPr/>
          <p:nvPr/>
        </p:nvSpPr>
        <p:spPr>
          <a:xfrm flipH="1">
            <a:off x="1080720" y="1386360"/>
            <a:ext cx="4597920" cy="4112640"/>
          </a:xfrm>
          <a:custGeom>
            <a:avLst/>
            <a:gdLst/>
            <a:ah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0">
            <a:noFill/>
          </a:ln>
        </p:spPr>
        <p:style>
          <a:lnRef idx="0"/>
          <a:fillRef idx="0"/>
          <a:effectRef idx="0"/>
          <a:fontRef idx="minor"/>
        </p:style>
      </p:sp>
      <p:sp>
        <p:nvSpPr>
          <p:cNvPr id="308" name="CustomShape 3"/>
          <p:cNvSpPr/>
          <p:nvPr/>
        </p:nvSpPr>
        <p:spPr>
          <a:xfrm flipH="1">
            <a:off x="1179000" y="1494720"/>
            <a:ext cx="4353840" cy="3860280"/>
          </a:xfrm>
          <a:custGeom>
            <a:avLst/>
            <a:gdLst/>
            <a:ah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e8e6e6"/>
          </a:solidFill>
          <a:ln w="0">
            <a:noFill/>
          </a:ln>
        </p:spPr>
        <p:style>
          <a:lnRef idx="0"/>
          <a:fillRef idx="0"/>
          <a:effectRef idx="0"/>
          <a:fontRef idx="minor"/>
        </p:style>
      </p:sp>
      <p:sp>
        <p:nvSpPr>
          <p:cNvPr id="309" name="CustomShape 4"/>
          <p:cNvSpPr/>
          <p:nvPr/>
        </p:nvSpPr>
        <p:spPr>
          <a:xfrm flipH="1" rot="21300000">
            <a:off x="986040" y="1121400"/>
            <a:ext cx="4907520" cy="4613040"/>
          </a:xfrm>
          <a:custGeom>
            <a:avLst/>
            <a:gdLst/>
            <a:ah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miter/>
          </a:ln>
        </p:spPr>
        <p:style>
          <a:lnRef idx="0"/>
          <a:fillRef idx="0"/>
          <a:effectRef idx="0"/>
          <a:fontRef idx="minor"/>
        </p:style>
      </p:sp>
      <p:sp>
        <p:nvSpPr>
          <p:cNvPr id="310" name="CustomShape 5"/>
          <p:cNvSpPr/>
          <p:nvPr/>
        </p:nvSpPr>
        <p:spPr>
          <a:xfrm>
            <a:off x="1636560" y="1872000"/>
            <a:ext cx="3555000" cy="1556280"/>
          </a:xfrm>
          <a:prstGeom prst="rect">
            <a:avLst/>
          </a:prstGeom>
          <a:noFill/>
          <a:ln w="0">
            <a:noFill/>
          </a:ln>
        </p:spPr>
        <p:style>
          <a:lnRef idx="0"/>
          <a:fillRef idx="0"/>
          <a:effectRef idx="0"/>
          <a:fontRef idx="minor"/>
        </p:style>
        <p:txBody>
          <a:bodyPr lIns="90000" rIns="90000" tIns="45000" bIns="45000" anchor="b">
            <a:normAutofit/>
          </a:bodyPr>
          <a:p>
            <a:pPr algn="ctr">
              <a:lnSpc>
                <a:spcPct val="90000"/>
              </a:lnSpc>
              <a:tabLst>
                <a:tab algn="l" pos="0"/>
              </a:tabLst>
            </a:pPr>
            <a:r>
              <a:rPr b="1" lang="en-US" sz="2400" spc="-1" strike="noStrike">
                <a:solidFill>
                  <a:srgbClr val="3f3f3f"/>
                </a:solidFill>
                <a:latin typeface="Calibri"/>
                <a:ea typeface="Calibri"/>
              </a:rPr>
              <a:t>WORKSHOP PEMROGRAMAN VISUAL MENGGUNAKAN VR VEX</a:t>
            </a:r>
            <a:endParaRPr b="0" lang="en-US" sz="2400" spc="-1" strike="noStrike">
              <a:latin typeface="Arial"/>
            </a:endParaRPr>
          </a:p>
        </p:txBody>
      </p:sp>
      <p:sp>
        <p:nvSpPr>
          <p:cNvPr id="311" name="CustomShape 6"/>
          <p:cNvSpPr/>
          <p:nvPr/>
        </p:nvSpPr>
        <p:spPr>
          <a:xfrm>
            <a:off x="1949760" y="3678480"/>
            <a:ext cx="2928600" cy="1057680"/>
          </a:xfrm>
          <a:prstGeom prst="rect">
            <a:avLst/>
          </a:prstGeom>
          <a:noFill/>
          <a:ln w="0">
            <a:noFill/>
          </a:ln>
        </p:spPr>
        <p:style>
          <a:lnRef idx="0"/>
          <a:fillRef idx="0"/>
          <a:effectRef idx="0"/>
          <a:fontRef idx="minor"/>
        </p:style>
        <p:txBody>
          <a:bodyPr lIns="90000" rIns="90000" tIns="45000" bIns="45000">
            <a:normAutofit/>
          </a:bodyPr>
          <a:p>
            <a:pPr algn="ctr">
              <a:lnSpc>
                <a:spcPct val="90000"/>
              </a:lnSpc>
              <a:tabLst>
                <a:tab algn="l" pos="0"/>
              </a:tabLst>
            </a:pPr>
            <a:r>
              <a:rPr b="0" lang="en-US" sz="1800" spc="-1" strike="noStrike">
                <a:solidFill>
                  <a:srgbClr val="3f3f3f"/>
                </a:solidFill>
                <a:latin typeface="Calibri"/>
                <a:ea typeface="Calibri"/>
              </a:rPr>
              <a:t>SMA SANTA ANGELA </a:t>
            </a:r>
            <a:endParaRPr b="0" lang="en-US" sz="1800" spc="-1" strike="noStrike">
              <a:latin typeface="Arial"/>
            </a:endParaRPr>
          </a:p>
          <a:p>
            <a:pPr algn="ctr">
              <a:lnSpc>
                <a:spcPct val="90000"/>
              </a:lnSpc>
              <a:spcBef>
                <a:spcPts val="1001"/>
              </a:spcBef>
              <a:tabLst>
                <a:tab algn="l" pos="0"/>
              </a:tabLst>
            </a:pPr>
            <a:r>
              <a:rPr b="0" lang="en-US" sz="1800" spc="-1" strike="noStrike">
                <a:solidFill>
                  <a:srgbClr val="3f3f3f"/>
                </a:solidFill>
                <a:latin typeface="Calibri"/>
                <a:ea typeface="Calibri"/>
              </a:rPr>
              <a:t>KELAS X DAN XI</a:t>
            </a:r>
            <a:endParaRPr b="0" lang="en-US" sz="1800" spc="-1" strike="noStrike">
              <a:latin typeface="Arial"/>
            </a:endParaRPr>
          </a:p>
          <a:p>
            <a:pPr algn="ctr">
              <a:lnSpc>
                <a:spcPct val="90000"/>
              </a:lnSpc>
              <a:spcBef>
                <a:spcPts val="1001"/>
              </a:spcBef>
              <a:tabLst>
                <a:tab algn="l" pos="0"/>
              </a:tabLst>
            </a:pPr>
            <a:r>
              <a:rPr b="0" lang="en-US" sz="1800" spc="-1" strike="noStrike">
                <a:solidFill>
                  <a:srgbClr val="3f3f3f"/>
                </a:solidFill>
                <a:latin typeface="Calibri"/>
                <a:ea typeface="Calibri"/>
              </a:rPr>
              <a:t>9-10 AGUSTUS 2023</a:t>
            </a:r>
            <a:endParaRPr b="0" lang="en-US" sz="1800" spc="-1" strike="noStrike">
              <a:latin typeface="Arial"/>
            </a:endParaRPr>
          </a:p>
        </p:txBody>
      </p:sp>
      <p:grpSp>
        <p:nvGrpSpPr>
          <p:cNvPr id="312" name="Group 7"/>
          <p:cNvGrpSpPr/>
          <p:nvPr/>
        </p:nvGrpSpPr>
        <p:grpSpPr>
          <a:xfrm>
            <a:off x="6324120" y="916560"/>
            <a:ext cx="5290920" cy="5023080"/>
            <a:chOff x="6324120" y="916560"/>
            <a:chExt cx="5290920" cy="5023080"/>
          </a:xfrm>
        </p:grpSpPr>
        <p:sp>
          <p:nvSpPr>
            <p:cNvPr id="313" name="CustomShape 8"/>
            <p:cNvSpPr/>
            <p:nvPr/>
          </p:nvSpPr>
          <p:spPr>
            <a:xfrm>
              <a:off x="6710760" y="1264320"/>
              <a:ext cx="4533480" cy="4234680"/>
            </a:xfrm>
            <a:custGeom>
              <a:avLst/>
              <a:gdLst/>
              <a:ah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0">
              <a:noFill/>
            </a:ln>
          </p:spPr>
          <p:style>
            <a:lnRef idx="0"/>
            <a:fillRef idx="0"/>
            <a:effectRef idx="0"/>
            <a:fontRef idx="minor"/>
          </p:style>
        </p:sp>
        <p:sp>
          <p:nvSpPr>
            <p:cNvPr id="314" name="CustomShape 9"/>
            <p:cNvSpPr/>
            <p:nvPr/>
          </p:nvSpPr>
          <p:spPr>
            <a:xfrm rot="300000">
              <a:off x="6515640" y="1121400"/>
              <a:ext cx="4907520" cy="4613040"/>
            </a:xfrm>
            <a:custGeom>
              <a:avLst/>
              <a:gdLst/>
              <a:ah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miter/>
            </a:ln>
          </p:spPr>
          <p:style>
            <a:lnRef idx="0"/>
            <a:fillRef idx="0"/>
            <a:effectRef idx="0"/>
            <a:fontRef idx="minor"/>
          </p:style>
        </p:sp>
      </p:grpSp>
      <p:pic>
        <p:nvPicPr>
          <p:cNvPr id="315" name="Google Shape;105;p1" descr="VR Stands for Virtual Robot"/>
          <p:cNvPicPr/>
          <p:nvPr/>
        </p:nvPicPr>
        <p:blipFill>
          <a:blip r:embed="rId2"/>
          <a:srcRect l="34903" t="0" r="12371" b="0"/>
          <a:stretch/>
        </p:blipFill>
        <p:spPr>
          <a:xfrm>
            <a:off x="6882120" y="1386360"/>
            <a:ext cx="4227480" cy="396900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2000"/>
                                  </p:stCondLst>
                                  <p:childTnLst>
                                    <p:set>
                                      <p:cBhvr>
                                        <p:cTn id="6" dur="1" fill="hold">
                                          <p:stCondLst>
                                            <p:cond delay="0"/>
                                          </p:stCondLst>
                                        </p:cTn>
                                        <p:tgtEl>
                                          <p:spTgt spid="311">
                                            <p:txEl>
                                              <p:pRg st="0" end="0"/>
                                            </p:txEl>
                                          </p:spTgt>
                                        </p:tgtEl>
                                        <p:attrNameLst>
                                          <p:attrName>style.visibility</p:attrName>
                                        </p:attrNameLst>
                                      </p:cBhvr>
                                      <p:to>
                                        <p:strVal val="visible"/>
                                      </p:to>
                                    </p:set>
                                    <p:animEffect filter="fade" transition="in">
                                      <p:cBhvr additive="repl">
                                        <p:cTn id="7" dur="400"/>
                                        <p:tgtEl>
                                          <p:spTgt spid="311">
                                            <p:txEl>
                                              <p:pRg st="0" end="0"/>
                                            </p:txEl>
                                          </p:spTgt>
                                        </p:tgtEl>
                                      </p:cBhvr>
                                    </p:animEffect>
                                  </p:childTnLst>
                                </p:cTn>
                              </p:par>
                              <p:par>
                                <p:cTn id="8" nodeType="withEffect" fill="hold" presetClass="entr" presetID="10">
                                  <p:stCondLst>
                                    <p:cond delay="2000"/>
                                  </p:stCondLst>
                                  <p:childTnLst>
                                    <p:set>
                                      <p:cBhvr>
                                        <p:cTn id="9" dur="1" fill="hold">
                                          <p:stCondLst>
                                            <p:cond delay="0"/>
                                          </p:stCondLst>
                                        </p:cTn>
                                        <p:tgtEl>
                                          <p:spTgt spid="311">
                                            <p:txEl>
                                              <p:pRg st="1" end="1"/>
                                            </p:txEl>
                                          </p:spTgt>
                                        </p:tgtEl>
                                        <p:attrNameLst>
                                          <p:attrName>style.visibility</p:attrName>
                                        </p:attrNameLst>
                                      </p:cBhvr>
                                      <p:to>
                                        <p:strVal val="visible"/>
                                      </p:to>
                                    </p:set>
                                    <p:animEffect filter="fade" transition="in">
                                      <p:cBhvr additive="repl">
                                        <p:cTn id="10" dur="400"/>
                                        <p:tgtEl>
                                          <p:spTgt spid="311">
                                            <p:txEl>
                                              <p:pRg st="1" end="1"/>
                                            </p:txEl>
                                          </p:spTgt>
                                        </p:tgtEl>
                                      </p:cBhvr>
                                    </p:animEffect>
                                  </p:childTnLst>
                                </p:cTn>
                              </p:par>
                              <p:par>
                                <p:cTn id="11" nodeType="withEffect" fill="hold" presetClass="entr" presetID="10">
                                  <p:stCondLst>
                                    <p:cond delay="2000"/>
                                  </p:stCondLst>
                                  <p:childTnLst>
                                    <p:set>
                                      <p:cBhvr>
                                        <p:cTn id="12" dur="1" fill="hold">
                                          <p:stCondLst>
                                            <p:cond delay="0"/>
                                          </p:stCondLst>
                                        </p:cTn>
                                        <p:tgtEl>
                                          <p:spTgt spid="311">
                                            <p:txEl>
                                              <p:pRg st="2" end="2"/>
                                            </p:txEl>
                                          </p:spTgt>
                                        </p:tgtEl>
                                        <p:attrNameLst>
                                          <p:attrName>style.visibility</p:attrName>
                                        </p:attrNameLst>
                                      </p:cBhvr>
                                      <p:to>
                                        <p:strVal val="visible"/>
                                      </p:to>
                                    </p:set>
                                    <p:animEffect filter="fade" transition="in">
                                      <p:cBhvr additive="repl">
                                        <p:cTn id="13" dur="400"/>
                                        <p:tgtEl>
                                          <p:spTgt spid="311">
                                            <p:txEl>
                                              <p:pRg st="2" end="2"/>
                                            </p:txEl>
                                          </p:spTgt>
                                        </p:tgtEl>
                                      </p:cBhvr>
                                    </p:animEffect>
                                  </p:childTnLst>
                                </p:cTn>
                              </p:par>
                              <p:par>
                                <p:cTn id="14" nodeType="withEffect" fill="hold" presetClass="entr" presetID="10">
                                  <p:stCondLst>
                                    <p:cond delay="2000"/>
                                  </p:stCondLst>
                                  <p:childTnLst>
                                    <p:set>
                                      <p:cBhvr>
                                        <p:cTn id="15" dur="1" fill="hold">
                                          <p:stCondLst>
                                            <p:cond delay="0"/>
                                          </p:stCondLst>
                                        </p:cTn>
                                        <p:tgtEl>
                                          <p:spTgt spid="311">
                                            <p:txEl>
                                              <p:pRg st="3" end="3"/>
                                            </p:txEl>
                                          </p:spTgt>
                                        </p:tgtEl>
                                        <p:attrNameLst>
                                          <p:attrName>style.visibility</p:attrName>
                                        </p:attrNameLst>
                                      </p:cBhvr>
                                      <p:to>
                                        <p:strVal val="visible"/>
                                      </p:to>
                                    </p:set>
                                    <p:animEffect filter="fade" transition="in">
                                      <p:cBhvr additive="repl">
                                        <p:cTn id="16" dur="400"/>
                                        <p:tgtEl>
                                          <p:spTgt spid="31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0">
                                  <p:stCondLst>
                                    <p:cond delay="1000"/>
                                  </p:stCondLst>
                                  <p:childTnLst>
                                    <p:set>
                                      <p:cBhvr>
                                        <p:cTn id="20" dur="1" fill="hold">
                                          <p:stCondLst>
                                            <p:cond delay="0"/>
                                          </p:stCondLst>
                                        </p:cTn>
                                        <p:tgtEl>
                                          <p:spTgt spid="310"/>
                                        </p:tgtEl>
                                        <p:attrNameLst>
                                          <p:attrName>style.visibility</p:attrName>
                                        </p:attrNameLst>
                                      </p:cBhvr>
                                      <p:to>
                                        <p:strVal val="visible"/>
                                      </p:to>
                                    </p:set>
                                    <p:animEffect filter="fade" transition="in">
                                      <p:cBhvr additive="repl">
                                        <p:cTn id="21" dur="4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2" name="CustomShape 1"/>
          <p:cNvSpPr/>
          <p:nvPr/>
        </p:nvSpPr>
        <p:spPr>
          <a:xfrm>
            <a:off x="0" y="0"/>
            <a:ext cx="12191400" cy="6857280"/>
          </a:xfrm>
          <a:prstGeom prst="rect">
            <a:avLst/>
          </a:prstGeom>
          <a:solidFill>
            <a:schemeClr val="lt1"/>
          </a:solidFill>
          <a:ln w="0">
            <a:noFill/>
          </a:ln>
        </p:spPr>
        <p:style>
          <a:lnRef idx="0"/>
          <a:fillRef idx="0"/>
          <a:effectRef idx="0"/>
          <a:fontRef idx="minor"/>
        </p:style>
      </p:sp>
      <p:sp>
        <p:nvSpPr>
          <p:cNvPr id="343" name="CustomShape 2"/>
          <p:cNvSpPr/>
          <p:nvPr/>
        </p:nvSpPr>
        <p:spPr>
          <a:xfrm>
            <a:off x="631080" y="640800"/>
            <a:ext cx="3419280" cy="5582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tabLst>
                <a:tab algn="l" pos="0"/>
              </a:tabLst>
            </a:pPr>
            <a:r>
              <a:rPr b="1" lang="en-US" sz="3800" spc="-1" strike="noStrike">
                <a:solidFill>
                  <a:srgbClr val="000000"/>
                </a:solidFill>
                <a:latin typeface="Times New Roman"/>
                <a:ea typeface="Times New Roman"/>
              </a:rPr>
              <a:t>Robot Tangan (Manipulator)</a:t>
            </a:r>
            <a:endParaRPr b="0" lang="en-US" sz="3800" spc="-1" strike="noStrike">
              <a:latin typeface="Arial"/>
            </a:endParaRPr>
          </a:p>
        </p:txBody>
      </p:sp>
      <p:sp>
        <p:nvSpPr>
          <p:cNvPr id="344" name="CustomShape 3"/>
          <p:cNvSpPr/>
          <p:nvPr/>
        </p:nvSpPr>
        <p:spPr>
          <a:xfrm flipH="1">
            <a:off x="4266360" y="631080"/>
            <a:ext cx="17640" cy="5589720"/>
          </a:xfrm>
          <a:custGeom>
            <a:avLst/>
            <a:gdLst/>
            <a:ahLst/>
            <a:rect l="l" t="t" r="r" b="b"/>
            <a:pathLst>
              <a:path w="18288" h="5590381">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w="41275">
            <a:solidFill>
              <a:schemeClr val="accent2"/>
            </a:solidFill>
            <a:round/>
          </a:ln>
        </p:spPr>
        <p:style>
          <a:lnRef idx="0"/>
          <a:fillRef idx="0"/>
          <a:effectRef idx="0"/>
          <a:fontRef idx="minor"/>
        </p:style>
      </p:sp>
      <p:pic>
        <p:nvPicPr>
          <p:cNvPr id="345" name="Google Shape;171;p10" descr="A picture containing blue&#10;&#10;Description automatically generated"/>
          <p:cNvPicPr/>
          <p:nvPr/>
        </p:nvPicPr>
        <p:blipFill>
          <a:blip r:embed="rId1"/>
          <a:stretch/>
        </p:blipFill>
        <p:spPr>
          <a:xfrm>
            <a:off x="4654440" y="631080"/>
            <a:ext cx="5862240" cy="3912840"/>
          </a:xfrm>
          <a:prstGeom prst="rect">
            <a:avLst/>
          </a:prstGeom>
          <a:ln w="0">
            <a:noFill/>
          </a:ln>
        </p:spPr>
      </p:pic>
      <p:sp>
        <p:nvSpPr>
          <p:cNvPr id="346" name="CustomShape 4"/>
          <p:cNvSpPr/>
          <p:nvPr/>
        </p:nvSpPr>
        <p:spPr>
          <a:xfrm>
            <a:off x="4654440" y="4798440"/>
            <a:ext cx="6894000" cy="142776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buClr>
                <a:srgbClr val="000000"/>
              </a:buClr>
              <a:buFont typeface="Arial"/>
              <a:buChar char="•"/>
            </a:pPr>
            <a:r>
              <a:rPr b="0" lang="en-US" sz="2200" spc="-1" strike="noStrike">
                <a:solidFill>
                  <a:srgbClr val="000000"/>
                </a:solidFill>
                <a:latin typeface="Times New Roman"/>
                <a:ea typeface="Times New Roman"/>
              </a:rPr>
              <a:t>Robot ini hanya berupa tangan seperti tangan manusia yang fungsinya untuk memegang atau memindahkan barang, contohnya robot las di industri mobil dan robot merakit elektronik.</a:t>
            </a:r>
            <a:endParaRPr b="0" lang="en-US" sz="2200" spc="-1" strike="noStrike">
              <a:latin typeface="Arial"/>
            </a:endParaRPr>
          </a:p>
          <a:p>
            <a:pPr marL="228600" indent="-88200">
              <a:lnSpc>
                <a:spcPct val="90000"/>
              </a:lnSpc>
              <a:spcBef>
                <a:spcPts val="1001"/>
              </a:spcBef>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7" name="CustomShape 1"/>
          <p:cNvSpPr/>
          <p:nvPr/>
        </p:nvSpPr>
        <p:spPr>
          <a:xfrm>
            <a:off x="0" y="0"/>
            <a:ext cx="12191400" cy="6857280"/>
          </a:xfrm>
          <a:prstGeom prst="rect">
            <a:avLst/>
          </a:prstGeom>
          <a:solidFill>
            <a:schemeClr val="lt1"/>
          </a:solidFill>
          <a:ln w="0">
            <a:noFill/>
          </a:ln>
        </p:spPr>
        <p:style>
          <a:lnRef idx="0"/>
          <a:fillRef idx="0"/>
          <a:effectRef idx="0"/>
          <a:fontRef idx="minor"/>
        </p:style>
      </p:sp>
      <p:pic>
        <p:nvPicPr>
          <p:cNvPr id="348" name="Google Shape;178;p11" descr="A picture containing text, indoor, kitchen appliance&#10;&#10;Description automatically generated"/>
          <p:cNvPicPr/>
          <p:nvPr/>
        </p:nvPicPr>
        <p:blipFill>
          <a:blip r:embed="rId1"/>
          <a:srcRect l="0" t="0" r="0" b="2339"/>
          <a:stretch/>
        </p:blipFill>
        <p:spPr>
          <a:xfrm>
            <a:off x="7364160" y="0"/>
            <a:ext cx="4827240" cy="6857280"/>
          </a:xfrm>
          <a:prstGeom prst="rect">
            <a:avLst/>
          </a:prstGeom>
          <a:ln w="0">
            <a:noFill/>
          </a:ln>
        </p:spPr>
      </p:pic>
      <p:pic>
        <p:nvPicPr>
          <p:cNvPr id="349" name="Google Shape;179;p11" descr="A hand pointing at a screen&#10;&#10;Description automatically generated"/>
          <p:cNvPicPr/>
          <p:nvPr/>
        </p:nvPicPr>
        <p:blipFill>
          <a:blip r:embed="rId2"/>
          <a:srcRect l="0" t="22670" r="0" b="0"/>
          <a:stretch/>
        </p:blipFill>
        <p:spPr>
          <a:xfrm>
            <a:off x="3119400" y="0"/>
            <a:ext cx="4965480" cy="6857280"/>
          </a:xfrm>
          <a:prstGeom prst="rect">
            <a:avLst/>
          </a:prstGeom>
          <a:ln w="0">
            <a:noFill/>
          </a:ln>
        </p:spPr>
      </p:pic>
      <p:sp>
        <p:nvSpPr>
          <p:cNvPr id="350" name="CustomShape 2"/>
          <p:cNvSpPr/>
          <p:nvPr/>
        </p:nvSpPr>
        <p:spPr>
          <a:xfrm>
            <a:off x="0" y="0"/>
            <a:ext cx="3945240" cy="6857280"/>
          </a:xfrm>
          <a:custGeom>
            <a:avLst/>
            <a:gdLst/>
            <a:ah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solidFill>
            <a:schemeClr val="lt1"/>
          </a:solidFill>
          <a:ln w="9525">
            <a:solidFill>
              <a:srgbClr val="efefef"/>
            </a:solidFill>
            <a:miter/>
          </a:ln>
          <a:effectLst>
            <a:outerShdw algn="l" blurRad="50800" dist="38160" rotWithShape="0">
              <a:srgbClr val="d8d8d8">
                <a:alpha val="30000"/>
              </a:srgbClr>
            </a:outerShdw>
          </a:effectLst>
        </p:spPr>
        <p:style>
          <a:lnRef idx="0"/>
          <a:fillRef idx="0"/>
          <a:effectRef idx="0"/>
          <a:fontRef idx="minor"/>
        </p:style>
      </p:sp>
      <p:sp>
        <p:nvSpPr>
          <p:cNvPr id="351" name="CustomShape 3"/>
          <p:cNvSpPr/>
          <p:nvPr/>
        </p:nvSpPr>
        <p:spPr>
          <a:xfrm>
            <a:off x="0" y="0"/>
            <a:ext cx="3935880" cy="6857280"/>
          </a:xfrm>
          <a:custGeom>
            <a:avLst/>
            <a:gdLst/>
            <a:ah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solidFill>
            <a:schemeClr val="lt1"/>
          </a:solidFill>
          <a:ln w="0">
            <a:noFill/>
          </a:ln>
        </p:spPr>
        <p:style>
          <a:lnRef idx="0"/>
          <a:fillRef idx="0"/>
          <a:effectRef idx="0"/>
          <a:fontRef idx="minor"/>
        </p:style>
      </p:sp>
      <p:sp>
        <p:nvSpPr>
          <p:cNvPr id="352" name="CustomShape 4"/>
          <p:cNvSpPr/>
          <p:nvPr/>
        </p:nvSpPr>
        <p:spPr>
          <a:xfrm>
            <a:off x="448200" y="681120"/>
            <a:ext cx="28036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tabLst>
                <a:tab algn="l" pos="0"/>
              </a:tabLst>
            </a:pPr>
            <a:r>
              <a:rPr b="1" lang="en-US" sz="2800" spc="-1" strike="noStrike">
                <a:solidFill>
                  <a:srgbClr val="000000"/>
                </a:solidFill>
                <a:latin typeface="Times New Roman"/>
                <a:ea typeface="Times New Roman"/>
              </a:rPr>
              <a:t>Robot Bergerak (Mobile)</a:t>
            </a:r>
            <a:endParaRPr b="0" lang="en-US" sz="2800" spc="-1" strike="noStrike">
              <a:latin typeface="Arial"/>
            </a:endParaRPr>
          </a:p>
        </p:txBody>
      </p:sp>
      <p:sp>
        <p:nvSpPr>
          <p:cNvPr id="353" name="CustomShape 5"/>
          <p:cNvSpPr/>
          <p:nvPr/>
        </p:nvSpPr>
        <p:spPr>
          <a:xfrm>
            <a:off x="0" y="1017000"/>
            <a:ext cx="127440" cy="653040"/>
          </a:xfrm>
          <a:prstGeom prst="rect">
            <a:avLst/>
          </a:prstGeom>
          <a:solidFill>
            <a:schemeClr val="accent2"/>
          </a:solidFill>
          <a:ln w="0">
            <a:noFill/>
          </a:ln>
        </p:spPr>
        <p:style>
          <a:lnRef idx="0"/>
          <a:fillRef idx="0"/>
          <a:effectRef idx="0"/>
          <a:fontRef idx="minor"/>
        </p:style>
      </p:sp>
      <p:sp>
        <p:nvSpPr>
          <p:cNvPr id="354" name="CustomShape 6"/>
          <p:cNvSpPr/>
          <p:nvPr/>
        </p:nvSpPr>
        <p:spPr>
          <a:xfrm>
            <a:off x="438840" y="2089800"/>
            <a:ext cx="2833920" cy="17640"/>
          </a:xfrm>
          <a:prstGeom prst="rect">
            <a:avLst/>
          </a:prstGeom>
          <a:solidFill>
            <a:srgbClr val="d5d5d5"/>
          </a:solidFill>
          <a:ln w="0">
            <a:noFill/>
          </a:ln>
        </p:spPr>
        <p:style>
          <a:lnRef idx="0"/>
          <a:fillRef idx="0"/>
          <a:effectRef idx="0"/>
          <a:fontRef idx="minor"/>
        </p:style>
      </p:sp>
      <p:sp>
        <p:nvSpPr>
          <p:cNvPr id="355" name="CustomShape 7"/>
          <p:cNvSpPr/>
          <p:nvPr/>
        </p:nvSpPr>
        <p:spPr>
          <a:xfrm>
            <a:off x="448200" y="2258280"/>
            <a:ext cx="2803680" cy="3918240"/>
          </a:xfrm>
          <a:prstGeom prst="rect">
            <a:avLst/>
          </a:prstGeom>
          <a:noFill/>
          <a:ln w="0">
            <a:noFill/>
          </a:ln>
        </p:spPr>
        <p:style>
          <a:lnRef idx="0"/>
          <a:fillRef idx="0"/>
          <a:effectRef idx="0"/>
          <a:fontRef idx="minor"/>
        </p:style>
        <p:txBody>
          <a:bodyPr lIns="90000" rIns="90000" tIns="45000" bIns="45000">
            <a:normAutofit/>
          </a:bodyPr>
          <a:p>
            <a:pPr marL="216000" indent="-113760">
              <a:lnSpc>
                <a:spcPct val="90000"/>
              </a:lnSpc>
              <a:buClr>
                <a:srgbClr val="000000"/>
              </a:buClr>
              <a:buFont typeface="Times New Roman"/>
              <a:buChar char="•"/>
            </a:pPr>
            <a:r>
              <a:rPr b="0" lang="en-US" sz="1800" spc="-1" strike="noStrike">
                <a:solidFill>
                  <a:srgbClr val="000000"/>
                </a:solidFill>
                <a:latin typeface="Times New Roman"/>
                <a:ea typeface="Times New Roman"/>
              </a:rPr>
              <a:t>Ciri khasnya adalah mempunyai aktuator berupa roda untuk menggerakkan keseluruhan badan robot tersebut sehingga robot dalam melakukan perpindahan posisi dari satu titik ke titik yang lain.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6" name="CustomShape 1"/>
          <p:cNvSpPr/>
          <p:nvPr/>
        </p:nvSpPr>
        <p:spPr>
          <a:xfrm>
            <a:off x="0" y="0"/>
            <a:ext cx="12188160" cy="6857280"/>
          </a:xfrm>
          <a:prstGeom prst="rect">
            <a:avLst/>
          </a:prstGeom>
          <a:solidFill>
            <a:schemeClr val="lt1"/>
          </a:solidFill>
          <a:ln w="0">
            <a:noFill/>
          </a:ln>
        </p:spPr>
        <p:style>
          <a:lnRef idx="0"/>
          <a:fillRef idx="0"/>
          <a:effectRef idx="0"/>
          <a:fontRef idx="minor"/>
        </p:style>
      </p:sp>
      <p:sp>
        <p:nvSpPr>
          <p:cNvPr id="357" name="CustomShape 2"/>
          <p:cNvSpPr/>
          <p:nvPr/>
        </p:nvSpPr>
        <p:spPr>
          <a:xfrm>
            <a:off x="0" y="0"/>
            <a:ext cx="12191400" cy="6219000"/>
          </a:xfrm>
          <a:custGeom>
            <a:avLst/>
            <a:gdLst/>
            <a:ah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w="0">
            <a:noFill/>
          </a:ln>
        </p:spPr>
        <p:style>
          <a:lnRef idx="0"/>
          <a:fillRef idx="0"/>
          <a:effectRef idx="0"/>
          <a:fontRef idx="minor"/>
        </p:style>
      </p:sp>
      <p:pic>
        <p:nvPicPr>
          <p:cNvPr id="358" name="Google Shape;192;p12" descr="VR Stands for Virtual Robot"/>
          <p:cNvPicPr/>
          <p:nvPr/>
        </p:nvPicPr>
        <p:blipFill>
          <a:blip r:embed="rId1"/>
          <a:stretch/>
        </p:blipFill>
        <p:spPr>
          <a:xfrm>
            <a:off x="1054800" y="228600"/>
            <a:ext cx="10005480" cy="49521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838080" y="365040"/>
            <a:ext cx="10514880" cy="1324800"/>
          </a:xfrm>
          <a:prstGeom prst="rect">
            <a:avLst/>
          </a:prstGeom>
          <a:noFill/>
          <a:ln w="0">
            <a:noFill/>
          </a:ln>
        </p:spPr>
        <p:style>
          <a:lnRef idx="0"/>
          <a:fillRef idx="0"/>
          <a:effectRef idx="0"/>
          <a:fontRef idx="minor"/>
        </p:style>
      </p:sp>
      <p:pic>
        <p:nvPicPr>
          <p:cNvPr id="360" name="Google Shape;198;p13" descr=""/>
          <p:cNvPicPr/>
          <p:nvPr/>
        </p:nvPicPr>
        <p:blipFill>
          <a:blip r:embed="rId1"/>
          <a:stretch/>
        </p:blipFill>
        <p:spPr>
          <a:xfrm>
            <a:off x="0" y="-15120"/>
            <a:ext cx="12164400" cy="6872400"/>
          </a:xfrm>
          <a:prstGeom prst="rect">
            <a:avLst/>
          </a:prstGeom>
          <a:ln w="0">
            <a:noFill/>
          </a:ln>
        </p:spPr>
      </p:pic>
    </p:spTree>
  </p:cSld>
  <mc:AlternateContent>
    <mc:Choice Requires="p14">
      <p:transition spd="slow" p14:dur="2000"/>
    </mc:Choice>
    <mc:Fallback>
      <p:transition spd="slow"/>
    </mc:Fallback>
  </mc:AlternateContent>
  <p:timing>
    <p:tnLst>
      <p:par>
        <p:cTn id="36" dur="indefinite" restart="never" nodeType="tmRoot">
          <p:childTnLst>
            <p:seq>
              <p:cTn id="37" dur="indefinite" nodeType="mainSeq">
                <p:childTnLst>
                  <p:par>
                    <p:cTn id="38" fill="hold">
                      <p:stCondLst>
                        <p:cond delay="indefinite"/>
                      </p:stCondLst>
                      <p:childTnLst>
                        <p:par>
                          <p:cTn id="39" fill="hold">
                            <p:stCondLst>
                              <p:cond delay="0"/>
                            </p:stCondLst>
                            <p:childTnLst>
                              <p:par>
                                <p:cTn id="40" nodeType="clickEffect" fill="hold" presetClass="entr" presetID="10">
                                  <p:stCondLst>
                                    <p:cond delay="0"/>
                                  </p:stCondLst>
                                  <p:childTnLst>
                                    <p:set>
                                      <p:cBhvr>
                                        <p:cTn id="41" dur="1" fill="hold">
                                          <p:stCondLst>
                                            <p:cond delay="0"/>
                                          </p:stCondLst>
                                        </p:cTn>
                                        <p:tgtEl>
                                          <p:spTgt spid="360"/>
                                        </p:tgtEl>
                                        <p:attrNameLst>
                                          <p:attrName>style.visibility</p:attrName>
                                        </p:attrNameLst>
                                      </p:cBhvr>
                                      <p:to>
                                        <p:strVal val="visible"/>
                                      </p:to>
                                    </p:set>
                                    <p:animEffect filter="fade" transition="in">
                                      <p:cBhvr additive="repl">
                                        <p:cTn id="42" dur="1"/>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1" name="CustomShape 1"/>
          <p:cNvSpPr/>
          <p:nvPr/>
        </p:nvSpPr>
        <p:spPr>
          <a:xfrm>
            <a:off x="0" y="0"/>
            <a:ext cx="12191400" cy="6857280"/>
          </a:xfrm>
          <a:prstGeom prst="rect">
            <a:avLst/>
          </a:prstGeom>
          <a:solidFill>
            <a:schemeClr val="lt1"/>
          </a:solidFill>
          <a:ln w="0">
            <a:noFill/>
          </a:ln>
        </p:spPr>
        <p:style>
          <a:lnRef idx="0"/>
          <a:fillRef idx="0"/>
          <a:effectRef idx="0"/>
          <a:fontRef idx="minor"/>
        </p:style>
      </p:sp>
      <p:sp>
        <p:nvSpPr>
          <p:cNvPr id="362" name="CustomShape 2"/>
          <p:cNvSpPr/>
          <p:nvPr/>
        </p:nvSpPr>
        <p:spPr>
          <a:xfrm flipH="1" rot="10800000">
            <a:off x="0" y="720"/>
            <a:ext cx="12191400" cy="1575360"/>
          </a:xfrm>
          <a:prstGeom prst="rect">
            <a:avLst/>
          </a:prstGeom>
          <a:gradFill rotWithShape="0">
            <a:gsLst>
              <a:gs pos="0">
                <a:srgbClr val="000000">
                  <a:alpha val="96078"/>
                </a:srgbClr>
              </a:gs>
              <a:gs pos="100000">
                <a:srgbClr val="2f5496"/>
              </a:gs>
            </a:gsLst>
            <a:lin ang="16800000"/>
          </a:gradFill>
          <a:ln w="0">
            <a:noFill/>
          </a:ln>
        </p:spPr>
        <p:style>
          <a:lnRef idx="0"/>
          <a:fillRef idx="0"/>
          <a:effectRef idx="0"/>
          <a:fontRef idx="minor"/>
        </p:style>
      </p:sp>
      <p:sp>
        <p:nvSpPr>
          <p:cNvPr id="363" name="CustomShape 3"/>
          <p:cNvSpPr/>
          <p:nvPr/>
        </p:nvSpPr>
        <p:spPr>
          <a:xfrm>
            <a:off x="0" y="0"/>
            <a:ext cx="8128080" cy="1574640"/>
          </a:xfrm>
          <a:prstGeom prst="rect">
            <a:avLst/>
          </a:prstGeom>
          <a:gradFill rotWithShape="0">
            <a:gsLst>
              <a:gs pos="26000">
                <a:srgbClr val="8da9db">
                  <a:alpha val="0"/>
                </a:srgbClr>
              </a:gs>
              <a:gs pos="100000">
                <a:srgbClr val="4472c4">
                  <a:alpha val="41176"/>
                </a:srgbClr>
              </a:gs>
            </a:gsLst>
            <a:lin ang="19200000"/>
          </a:gradFill>
          <a:ln w="0">
            <a:noFill/>
          </a:ln>
        </p:spPr>
        <p:style>
          <a:lnRef idx="0"/>
          <a:fillRef idx="0"/>
          <a:effectRef idx="0"/>
          <a:fontRef idx="minor"/>
        </p:style>
      </p:sp>
      <p:sp>
        <p:nvSpPr>
          <p:cNvPr id="364" name="CustomShape 4"/>
          <p:cNvSpPr/>
          <p:nvPr/>
        </p:nvSpPr>
        <p:spPr>
          <a:xfrm flipH="1">
            <a:off x="-720" y="0"/>
            <a:ext cx="12191400" cy="1573560"/>
          </a:xfrm>
          <a:prstGeom prst="rect">
            <a:avLst/>
          </a:prstGeom>
          <a:gradFill rotWithShape="0">
            <a:gsLst>
              <a:gs pos="22000">
                <a:srgbClr val="4472c4">
                  <a:alpha val="15294"/>
                </a:srgbClr>
              </a:gs>
              <a:gs pos="100000">
                <a:srgbClr val="000000">
                  <a:alpha val="63137"/>
                </a:srgbClr>
              </a:gs>
            </a:gsLst>
            <a:lin ang="4800000"/>
          </a:gradFill>
          <a:ln w="0">
            <a:noFill/>
          </a:ln>
        </p:spPr>
        <p:style>
          <a:lnRef idx="0"/>
          <a:fillRef idx="0"/>
          <a:effectRef idx="0"/>
          <a:fontRef idx="minor"/>
        </p:style>
      </p:sp>
      <p:sp>
        <p:nvSpPr>
          <p:cNvPr id="365" name="CustomShape 5"/>
          <p:cNvSpPr/>
          <p:nvPr/>
        </p:nvSpPr>
        <p:spPr>
          <a:xfrm>
            <a:off x="699840" y="248040"/>
            <a:ext cx="7062840" cy="1158480"/>
          </a:xfrm>
          <a:prstGeom prst="rect">
            <a:avLst/>
          </a:prstGeom>
          <a:noFill/>
          <a:ln w="0">
            <a:noFill/>
          </a:ln>
        </p:spPr>
        <p:style>
          <a:lnRef idx="0"/>
          <a:fillRef idx="0"/>
          <a:effectRef idx="0"/>
          <a:fontRef idx="minor"/>
        </p:style>
        <p:txBody>
          <a:bodyPr lIns="90000" rIns="90000" tIns="45000" bIns="45000" anchor="ctr">
            <a:normAutofit/>
          </a:bodyPr>
          <a:p>
            <a:pPr>
              <a:lnSpc>
                <a:spcPct val="90000"/>
              </a:lnSpc>
              <a:tabLst>
                <a:tab algn="l" pos="0"/>
              </a:tabLst>
            </a:pPr>
            <a:r>
              <a:rPr b="1" lang="en-US" sz="4000" spc="-1" strike="noStrike">
                <a:solidFill>
                  <a:srgbClr val="ffffff"/>
                </a:solidFill>
                <a:latin typeface="Calibri"/>
                <a:ea typeface="Calibri"/>
              </a:rPr>
              <a:t>Bagaimana memprogram Robot?</a:t>
            </a:r>
            <a:endParaRPr b="0" lang="en-US" sz="4000" spc="-1" strike="noStrike">
              <a:latin typeface="Arial"/>
            </a:endParaRPr>
          </a:p>
        </p:txBody>
      </p:sp>
      <p:sp>
        <p:nvSpPr>
          <p:cNvPr id="366" name="CustomShape 6"/>
          <p:cNvSpPr/>
          <p:nvPr/>
        </p:nvSpPr>
        <p:spPr>
          <a:xfrm>
            <a:off x="8572320" y="390960"/>
            <a:ext cx="3232800" cy="873000"/>
          </a:xfrm>
          <a:prstGeom prst="rect">
            <a:avLst/>
          </a:prstGeom>
          <a:noFill/>
          <a:ln w="0">
            <a:noFill/>
          </a:ln>
        </p:spPr>
        <p:style>
          <a:lnRef idx="0"/>
          <a:fillRef idx="0"/>
          <a:effectRef idx="0"/>
          <a:fontRef idx="minor"/>
        </p:style>
        <p:txBody>
          <a:bodyPr lIns="90000" rIns="90000" tIns="45000" bIns="45000" anchor="ctr">
            <a:normAutofit/>
          </a:bodyPr>
          <a:p>
            <a:pPr>
              <a:lnSpc>
                <a:spcPct val="90000"/>
              </a:lnSpc>
              <a:tabLst>
                <a:tab algn="l" pos="0"/>
              </a:tabLst>
            </a:pPr>
            <a:r>
              <a:rPr b="0" lang="en-US" sz="2000" spc="-1" strike="noStrike">
                <a:solidFill>
                  <a:srgbClr val="ffffff"/>
                </a:solidFill>
                <a:latin typeface="Calibri"/>
                <a:ea typeface="Calibri"/>
              </a:rPr>
              <a:t>VR.VEX.Com.</a:t>
            </a:r>
            <a:endParaRPr b="0" lang="en-US" sz="2000" spc="-1" strike="noStrike">
              <a:latin typeface="Arial"/>
            </a:endParaRPr>
          </a:p>
        </p:txBody>
      </p:sp>
      <p:pic>
        <p:nvPicPr>
          <p:cNvPr id="367" name="Google Shape;209;p14" descr="Graphical user interface, text, application&#10;&#10;Description automatically generated"/>
          <p:cNvPicPr/>
          <p:nvPr/>
        </p:nvPicPr>
        <p:blipFill>
          <a:blip r:embed="rId1"/>
          <a:stretch/>
        </p:blipFill>
        <p:spPr>
          <a:xfrm>
            <a:off x="1409400" y="1966320"/>
            <a:ext cx="9372240" cy="44514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8" name="CustomShape 1"/>
          <p:cNvSpPr/>
          <p:nvPr/>
        </p:nvSpPr>
        <p:spPr>
          <a:xfrm>
            <a:off x="0" y="651600"/>
            <a:ext cx="12191400" cy="735840"/>
          </a:xfrm>
          <a:prstGeom prst="rect">
            <a:avLst/>
          </a:prstGeom>
          <a:solidFill>
            <a:schemeClr val="dk1"/>
          </a:solidFill>
          <a:ln w="0">
            <a:noFill/>
          </a:ln>
        </p:spPr>
        <p:style>
          <a:lnRef idx="0"/>
          <a:fillRef idx="0"/>
          <a:effectRef idx="0"/>
          <a:fontRef idx="minor"/>
        </p:style>
      </p:sp>
      <p:sp>
        <p:nvSpPr>
          <p:cNvPr id="369" name="CustomShape 2"/>
          <p:cNvSpPr/>
          <p:nvPr/>
        </p:nvSpPr>
        <p:spPr>
          <a:xfrm>
            <a:off x="556560" y="643320"/>
            <a:ext cx="11210040" cy="744120"/>
          </a:xfrm>
          <a:prstGeom prst="rect">
            <a:avLst/>
          </a:prstGeom>
          <a:noFill/>
          <a:ln w="0">
            <a:noFill/>
          </a:ln>
        </p:spPr>
        <p:style>
          <a:lnRef idx="0"/>
          <a:fillRef idx="0"/>
          <a:effectRef idx="0"/>
          <a:fontRef idx="minor"/>
        </p:style>
        <p:txBody>
          <a:bodyPr lIns="90000" rIns="90000" tIns="45000" bIns="45000" anchor="ctr">
            <a:normAutofit/>
          </a:bodyPr>
          <a:p>
            <a:pPr algn="ctr">
              <a:lnSpc>
                <a:spcPct val="90000"/>
              </a:lnSpc>
              <a:tabLst>
                <a:tab algn="l" pos="0"/>
              </a:tabLst>
            </a:pPr>
            <a:r>
              <a:rPr b="0" lang="en-US" sz="3200" spc="-1" strike="noStrike">
                <a:solidFill>
                  <a:srgbClr val="ffffff"/>
                </a:solidFill>
                <a:latin typeface="Calibri"/>
                <a:ea typeface="Calibri"/>
              </a:rPr>
              <a:t>LOGIKA PERMROGRAMAN ROBOTIKA</a:t>
            </a:r>
            <a:endParaRPr b="0" lang="en-US" sz="3200" spc="-1" strike="noStrike">
              <a:latin typeface="Arial"/>
            </a:endParaRPr>
          </a:p>
        </p:txBody>
      </p:sp>
      <p:pic>
        <p:nvPicPr>
          <p:cNvPr id="370" name="Google Shape;216;p15" descr="A group of colorful circles with text&#10;&#10;Description automatically generated"/>
          <p:cNvPicPr/>
          <p:nvPr/>
        </p:nvPicPr>
        <p:blipFill>
          <a:blip r:embed="rId1"/>
          <a:stretch/>
        </p:blipFill>
        <p:spPr>
          <a:xfrm>
            <a:off x="1446120" y="1675080"/>
            <a:ext cx="9299160" cy="43934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1" name="CustomShape 1"/>
          <p:cNvSpPr/>
          <p:nvPr/>
        </p:nvSpPr>
        <p:spPr>
          <a:xfrm>
            <a:off x="0" y="0"/>
            <a:ext cx="12191400" cy="6857280"/>
          </a:xfrm>
          <a:prstGeom prst="rect">
            <a:avLst/>
          </a:prstGeom>
          <a:solidFill>
            <a:schemeClr val="lt1"/>
          </a:solidFill>
          <a:ln w="0">
            <a:noFill/>
          </a:ln>
        </p:spPr>
        <p:style>
          <a:lnRef idx="0"/>
          <a:fillRef idx="0"/>
          <a:effectRef idx="0"/>
          <a:fontRef idx="minor"/>
        </p:style>
      </p:sp>
      <p:sp>
        <p:nvSpPr>
          <p:cNvPr id="372" name="CustomShape 2"/>
          <p:cNvSpPr/>
          <p:nvPr/>
        </p:nvSpPr>
        <p:spPr>
          <a:xfrm>
            <a:off x="639000" y="639360"/>
            <a:ext cx="3571200" cy="3572640"/>
          </a:xfrm>
          <a:prstGeom prst="rect">
            <a:avLst/>
          </a:prstGeom>
          <a:noFill/>
          <a:ln w="0">
            <a:noFill/>
          </a:ln>
        </p:spPr>
        <p:style>
          <a:lnRef idx="0"/>
          <a:fillRef idx="0"/>
          <a:effectRef idx="0"/>
          <a:fontRef idx="minor"/>
        </p:style>
        <p:txBody>
          <a:bodyPr lIns="90000" rIns="90000" tIns="45000" bIns="45000" anchor="b">
            <a:normAutofit/>
          </a:bodyPr>
          <a:p>
            <a:pPr>
              <a:lnSpc>
                <a:spcPct val="90000"/>
              </a:lnSpc>
              <a:tabLst>
                <a:tab algn="l" pos="0"/>
              </a:tabLst>
            </a:pPr>
            <a:r>
              <a:rPr b="0" lang="en-US" sz="5100" spc="-1" strike="noStrike">
                <a:solidFill>
                  <a:srgbClr val="000000"/>
                </a:solidFill>
                <a:latin typeface="Calibri"/>
                <a:ea typeface="Calibri"/>
              </a:rPr>
              <a:t>1. Algoritma Sequence</a:t>
            </a:r>
            <a:endParaRPr b="0" lang="en-US" sz="5100" spc="-1" strike="noStrike">
              <a:latin typeface="Arial"/>
            </a:endParaRPr>
          </a:p>
        </p:txBody>
      </p:sp>
      <p:sp>
        <p:nvSpPr>
          <p:cNvPr id="373" name="CustomShape 3"/>
          <p:cNvSpPr/>
          <p:nvPr/>
        </p:nvSpPr>
        <p:spPr>
          <a:xfrm>
            <a:off x="643320" y="4409280"/>
            <a:ext cx="3254400" cy="17640"/>
          </a:xfrm>
          <a:custGeom>
            <a:avLst/>
            <a:gdLst/>
            <a:ahLst/>
            <a:rect l="l" t="t" r="r" b="b"/>
            <a:pathLst>
              <a:path w="3255095" h="18288">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w="38100">
            <a:solidFill>
              <a:schemeClr val="accent2"/>
            </a:solidFill>
            <a:round/>
          </a:ln>
        </p:spPr>
        <p:style>
          <a:lnRef idx="0"/>
          <a:fillRef idx="0"/>
          <a:effectRef idx="0"/>
          <a:fontRef idx="minor"/>
        </p:style>
      </p:sp>
      <p:pic>
        <p:nvPicPr>
          <p:cNvPr id="374" name="Google Shape;224;p16" descr=""/>
          <p:cNvPicPr/>
          <p:nvPr/>
        </p:nvPicPr>
        <p:blipFill>
          <a:blip r:embed="rId1"/>
          <a:stretch/>
        </p:blipFill>
        <p:spPr>
          <a:xfrm>
            <a:off x="4654440" y="1146240"/>
            <a:ext cx="7214040" cy="4537080"/>
          </a:xfrm>
          <a:prstGeom prst="rect">
            <a:avLst/>
          </a:prstGeom>
          <a:ln w="0">
            <a:noFill/>
          </a:ln>
        </p:spPr>
      </p:pic>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childTnLst>
                  <p:par>
                    <p:cTn id="45" fill="hold">
                      <p:stCondLst>
                        <p:cond delay="0"/>
                      </p:stCondLst>
                      <p:childTnLst>
                        <p:par>
                          <p:cTn id="46" fill="hold">
                            <p:stCondLst>
                              <p:cond delay="0"/>
                            </p:stCondLst>
                            <p:childTnLst>
                              <p:par>
                                <p:cTn id="47" nodeType="withEffect" fill="hold" presetClass="entr" presetID="10">
                                  <p:stCondLst>
                                    <p:cond delay="500"/>
                                  </p:stCondLst>
                                  <p:childTnLst>
                                    <p:set>
                                      <p:cBhvr>
                                        <p:cTn id="48" dur="1" fill="hold">
                                          <p:stCondLst>
                                            <p:cond delay="0"/>
                                          </p:stCondLst>
                                        </p:cTn>
                                        <p:tgtEl>
                                          <p:spTgt spid="372"/>
                                        </p:tgtEl>
                                        <p:attrNameLst>
                                          <p:attrName>style.visibility</p:attrName>
                                        </p:attrNameLst>
                                      </p:cBhvr>
                                      <p:to>
                                        <p:strVal val="visible"/>
                                      </p:to>
                                    </p:set>
                                    <p:animEffect filter="fade" transition="in">
                                      <p:cBhvr additive="repl">
                                        <p:cTn id="49" dur="4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5" name="CustomShape 1"/>
          <p:cNvSpPr/>
          <p:nvPr/>
        </p:nvSpPr>
        <p:spPr>
          <a:xfrm>
            <a:off x="0" y="651600"/>
            <a:ext cx="12191400" cy="735840"/>
          </a:xfrm>
          <a:prstGeom prst="rect">
            <a:avLst/>
          </a:prstGeom>
          <a:solidFill>
            <a:schemeClr val="dk1"/>
          </a:solidFill>
          <a:ln w="0">
            <a:noFill/>
          </a:ln>
        </p:spPr>
        <p:style>
          <a:lnRef idx="0"/>
          <a:fillRef idx="0"/>
          <a:effectRef idx="0"/>
          <a:fontRef idx="minor"/>
        </p:style>
      </p:sp>
      <p:sp>
        <p:nvSpPr>
          <p:cNvPr id="376" name="CustomShape 2"/>
          <p:cNvSpPr/>
          <p:nvPr/>
        </p:nvSpPr>
        <p:spPr>
          <a:xfrm>
            <a:off x="556560" y="643320"/>
            <a:ext cx="11210040" cy="744120"/>
          </a:xfrm>
          <a:prstGeom prst="rect">
            <a:avLst/>
          </a:prstGeom>
          <a:noFill/>
          <a:ln w="0">
            <a:noFill/>
          </a:ln>
        </p:spPr>
        <p:style>
          <a:lnRef idx="0"/>
          <a:fillRef idx="0"/>
          <a:effectRef idx="0"/>
          <a:fontRef idx="minor"/>
        </p:style>
        <p:txBody>
          <a:bodyPr lIns="90000" rIns="90000" tIns="45000" bIns="45000" anchor="ctr">
            <a:normAutofit/>
          </a:bodyPr>
          <a:p>
            <a:pPr algn="ctr">
              <a:lnSpc>
                <a:spcPct val="90000"/>
              </a:lnSpc>
              <a:tabLst>
                <a:tab algn="l" pos="0"/>
              </a:tabLst>
            </a:pPr>
            <a:r>
              <a:rPr b="0" lang="en-US" sz="3200" spc="-1" strike="noStrike">
                <a:solidFill>
                  <a:srgbClr val="ffffff"/>
                </a:solidFill>
                <a:latin typeface="Calibri"/>
                <a:ea typeface="Calibri"/>
              </a:rPr>
              <a:t>Tataletak fungsi-fungsi pada VRVex (Zakaria, 2023)</a:t>
            </a:r>
            <a:endParaRPr b="0" lang="en-US" sz="3200" spc="-1" strike="noStrike">
              <a:latin typeface="Arial"/>
            </a:endParaRPr>
          </a:p>
        </p:txBody>
      </p:sp>
      <p:pic>
        <p:nvPicPr>
          <p:cNvPr id="377" name="Google Shape;231;p17" descr="A screenshot of a computer&#10;&#10;Description automatically generated"/>
          <p:cNvPicPr/>
          <p:nvPr/>
        </p:nvPicPr>
        <p:blipFill>
          <a:blip r:embed="rId1"/>
          <a:stretch/>
        </p:blipFill>
        <p:spPr>
          <a:xfrm>
            <a:off x="1745280" y="1675080"/>
            <a:ext cx="8700840" cy="43934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8" name="CustomShape 1"/>
          <p:cNvSpPr/>
          <p:nvPr/>
        </p:nvSpPr>
        <p:spPr>
          <a:xfrm>
            <a:off x="0" y="651600"/>
            <a:ext cx="12191400" cy="735840"/>
          </a:xfrm>
          <a:prstGeom prst="rect">
            <a:avLst/>
          </a:prstGeom>
          <a:solidFill>
            <a:schemeClr val="dk1"/>
          </a:solidFill>
          <a:ln w="0">
            <a:noFill/>
          </a:ln>
        </p:spPr>
        <p:style>
          <a:lnRef idx="0"/>
          <a:fillRef idx="0"/>
          <a:effectRef idx="0"/>
          <a:fontRef idx="minor"/>
        </p:style>
      </p:sp>
      <p:sp>
        <p:nvSpPr>
          <p:cNvPr id="379" name="CustomShape 2"/>
          <p:cNvSpPr/>
          <p:nvPr/>
        </p:nvSpPr>
        <p:spPr>
          <a:xfrm>
            <a:off x="556560" y="643320"/>
            <a:ext cx="11210040" cy="744120"/>
          </a:xfrm>
          <a:prstGeom prst="rect">
            <a:avLst/>
          </a:prstGeom>
          <a:noFill/>
          <a:ln w="0">
            <a:noFill/>
          </a:ln>
        </p:spPr>
        <p:style>
          <a:lnRef idx="0"/>
          <a:fillRef idx="0"/>
          <a:effectRef idx="0"/>
          <a:fontRef idx="minor"/>
        </p:style>
        <p:txBody>
          <a:bodyPr lIns="90000" rIns="90000" tIns="45000" bIns="45000" anchor="ctr">
            <a:normAutofit/>
          </a:bodyPr>
          <a:p>
            <a:pPr algn="ctr">
              <a:lnSpc>
                <a:spcPct val="90000"/>
              </a:lnSpc>
              <a:tabLst>
                <a:tab algn="l" pos="0"/>
              </a:tabLst>
            </a:pPr>
            <a:r>
              <a:rPr b="0" lang="en-US" sz="3200" spc="-1" strike="noStrike">
                <a:solidFill>
                  <a:srgbClr val="ffffff"/>
                </a:solidFill>
                <a:latin typeface="Calibri"/>
                <a:ea typeface="Calibri"/>
              </a:rPr>
              <a:t>MEMILIH PLAYGROUND</a:t>
            </a:r>
            <a:endParaRPr b="0" lang="en-US" sz="3200" spc="-1" strike="noStrike">
              <a:latin typeface="Arial"/>
            </a:endParaRPr>
          </a:p>
        </p:txBody>
      </p:sp>
      <p:pic>
        <p:nvPicPr>
          <p:cNvPr id="380" name="Google Shape;238;p18" descr="Graphical user interface&#10;&#10;Description automatically generated with medium confidence"/>
          <p:cNvPicPr/>
          <p:nvPr/>
        </p:nvPicPr>
        <p:blipFill>
          <a:blip r:embed="rId1"/>
          <a:stretch/>
        </p:blipFill>
        <p:spPr>
          <a:xfrm>
            <a:off x="1701720" y="1675080"/>
            <a:ext cx="8787600" cy="43934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1" name="CustomShape 1"/>
          <p:cNvSpPr/>
          <p:nvPr/>
        </p:nvSpPr>
        <p:spPr>
          <a:xfrm rot="16200000">
            <a:off x="800280" y="1492200"/>
            <a:ext cx="3332880" cy="3498480"/>
          </a:xfrm>
          <a:prstGeom prst="downArrow">
            <a:avLst>
              <a:gd name="adj1" fmla="val 100000"/>
              <a:gd name="adj2" fmla="val 15788"/>
            </a:avLst>
          </a:prstGeom>
          <a:solidFill>
            <a:srgbClr val="404040"/>
          </a:solidFill>
          <a:ln w="0">
            <a:noFill/>
          </a:ln>
        </p:spPr>
        <p:style>
          <a:lnRef idx="0"/>
          <a:fillRef idx="0"/>
          <a:effectRef idx="0"/>
          <a:fontRef idx="minor"/>
        </p:style>
      </p:sp>
      <p:sp>
        <p:nvSpPr>
          <p:cNvPr id="382" name="CustomShape 2"/>
          <p:cNvSpPr/>
          <p:nvPr/>
        </p:nvSpPr>
        <p:spPr>
          <a:xfrm>
            <a:off x="1028880" y="1967400"/>
            <a:ext cx="2628360" cy="2546640"/>
          </a:xfrm>
          <a:prstGeom prst="rect">
            <a:avLst/>
          </a:prstGeom>
          <a:noFill/>
          <a:ln w="0">
            <a:noFill/>
          </a:ln>
        </p:spPr>
        <p:style>
          <a:lnRef idx="0"/>
          <a:fillRef idx="0"/>
          <a:effectRef idx="0"/>
          <a:fontRef idx="minor"/>
        </p:style>
        <p:txBody>
          <a:bodyPr lIns="90000" rIns="90000" tIns="45000" bIns="45000" anchor="ctr">
            <a:normAutofit/>
          </a:bodyPr>
          <a:p>
            <a:pPr algn="ctr">
              <a:lnSpc>
                <a:spcPct val="90000"/>
              </a:lnSpc>
              <a:tabLst>
                <a:tab algn="l" pos="0"/>
              </a:tabLst>
            </a:pPr>
            <a:r>
              <a:rPr b="1" lang="en-US" sz="3300" spc="-1" strike="noStrike">
                <a:solidFill>
                  <a:srgbClr val="ffffff"/>
                </a:solidFill>
                <a:latin typeface="Calibri"/>
                <a:ea typeface="Calibri"/>
              </a:rPr>
              <a:t>Menggerakkan Maju-Mundur, Belok Kiri-Kanan, Berhenti</a:t>
            </a:r>
            <a:endParaRPr b="0" lang="en-US" sz="3300" spc="-1" strike="noStrike">
              <a:latin typeface="Arial"/>
            </a:endParaRPr>
          </a:p>
        </p:txBody>
      </p:sp>
      <p:pic>
        <p:nvPicPr>
          <p:cNvPr id="383" name="Google Shape;245;p19" descr="Graphical user interface, text, application, chat or text message&#10;&#10;Description automatically generated"/>
          <p:cNvPicPr/>
          <p:nvPr/>
        </p:nvPicPr>
        <p:blipFill>
          <a:blip r:embed="rId1"/>
          <a:stretch/>
        </p:blipFill>
        <p:spPr>
          <a:xfrm>
            <a:off x="6225480" y="643320"/>
            <a:ext cx="3883320" cy="55681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6" name="CustomShape 1"/>
          <p:cNvSpPr/>
          <p:nvPr/>
        </p:nvSpPr>
        <p:spPr>
          <a:xfrm>
            <a:off x="1440" y="0"/>
            <a:ext cx="12188160" cy="6857280"/>
          </a:xfrm>
          <a:prstGeom prst="rect">
            <a:avLst/>
          </a:prstGeom>
          <a:noFill/>
          <a:ln w="0">
            <a:noFill/>
          </a:ln>
        </p:spPr>
        <p:style>
          <a:lnRef idx="0"/>
          <a:fillRef idx="0"/>
          <a:effectRef idx="0"/>
          <a:fontRef idx="minor"/>
        </p:style>
      </p:sp>
      <p:pic>
        <p:nvPicPr>
          <p:cNvPr id="317" name="Google Shape;111;p2" descr="A person standing in front of a large screen"/>
          <p:cNvPicPr/>
          <p:nvPr/>
        </p:nvPicPr>
        <p:blipFill>
          <a:blip r:embed="rId1"/>
          <a:srcRect l="0" t="19" r="0" b="0"/>
          <a:stretch/>
        </p:blipFill>
        <p:spPr>
          <a:xfrm>
            <a:off x="0" y="1440"/>
            <a:ext cx="12191400" cy="685476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4" name="CustomShape 1"/>
          <p:cNvSpPr/>
          <p:nvPr/>
        </p:nvSpPr>
        <p:spPr>
          <a:xfrm>
            <a:off x="0" y="0"/>
            <a:ext cx="12191400" cy="6857280"/>
          </a:xfrm>
          <a:prstGeom prst="rect">
            <a:avLst/>
          </a:prstGeom>
          <a:solidFill>
            <a:srgbClr val="957c50"/>
          </a:solidFill>
          <a:ln w="0">
            <a:noFill/>
          </a:ln>
        </p:spPr>
        <p:style>
          <a:lnRef idx="0"/>
          <a:fillRef idx="0"/>
          <a:effectRef idx="0"/>
          <a:fontRef idx="minor"/>
        </p:style>
      </p:sp>
      <p:sp>
        <p:nvSpPr>
          <p:cNvPr id="385" name="CustomShape 2"/>
          <p:cNvSpPr/>
          <p:nvPr/>
        </p:nvSpPr>
        <p:spPr>
          <a:xfrm>
            <a:off x="477000" y="480240"/>
            <a:ext cx="11237400" cy="5897160"/>
          </a:xfrm>
          <a:prstGeom prst="rect">
            <a:avLst/>
          </a:prstGeom>
          <a:solidFill>
            <a:srgbClr val="ffffff"/>
          </a:solidFill>
          <a:ln w="0">
            <a:noFill/>
          </a:ln>
        </p:spPr>
        <p:style>
          <a:lnRef idx="0"/>
          <a:fillRef idx="0"/>
          <a:effectRef idx="0"/>
          <a:fontRef idx="minor"/>
        </p:style>
      </p:sp>
      <p:pic>
        <p:nvPicPr>
          <p:cNvPr id="386" name="Google Shape;252;p20" descr="Graphical user interface, application&#10;&#10;Description automatically generated"/>
          <p:cNvPicPr/>
          <p:nvPr/>
        </p:nvPicPr>
        <p:blipFill>
          <a:blip r:embed="rId1"/>
          <a:stretch/>
        </p:blipFill>
        <p:spPr>
          <a:xfrm>
            <a:off x="1187640" y="643320"/>
            <a:ext cx="9816120" cy="557028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7" name="CustomShape 1"/>
          <p:cNvSpPr/>
          <p:nvPr/>
        </p:nvSpPr>
        <p:spPr>
          <a:xfrm>
            <a:off x="0" y="0"/>
            <a:ext cx="12191400" cy="6857280"/>
          </a:xfrm>
          <a:prstGeom prst="rect">
            <a:avLst/>
          </a:prstGeom>
          <a:solidFill>
            <a:schemeClr val="lt1"/>
          </a:solidFill>
          <a:ln w="0">
            <a:noFill/>
          </a:ln>
        </p:spPr>
        <p:style>
          <a:lnRef idx="0"/>
          <a:fillRef idx="0"/>
          <a:effectRef idx="0"/>
          <a:fontRef idx="minor"/>
        </p:style>
      </p:sp>
      <p:sp>
        <p:nvSpPr>
          <p:cNvPr id="388" name="CustomShape 2"/>
          <p:cNvSpPr/>
          <p:nvPr/>
        </p:nvSpPr>
        <p:spPr>
          <a:xfrm>
            <a:off x="0" y="0"/>
            <a:ext cx="12188160" cy="6857280"/>
          </a:xfrm>
          <a:prstGeom prst="rect">
            <a:avLst/>
          </a:prstGeom>
          <a:solidFill>
            <a:schemeClr val="lt1"/>
          </a:solidFill>
          <a:ln w="0">
            <a:noFill/>
          </a:ln>
        </p:spPr>
        <p:style>
          <a:lnRef idx="0"/>
          <a:fillRef idx="0"/>
          <a:effectRef idx="0"/>
          <a:fontRef idx="minor"/>
        </p:style>
      </p:sp>
      <p:sp>
        <p:nvSpPr>
          <p:cNvPr id="389" name="CustomShape 3"/>
          <p:cNvSpPr/>
          <p:nvPr/>
        </p:nvSpPr>
        <p:spPr>
          <a:xfrm flipH="1" rot="5400000">
            <a:off x="-1410840" y="1410840"/>
            <a:ext cx="6857280" cy="4037040"/>
          </a:xfrm>
          <a:prstGeom prst="rect">
            <a:avLst/>
          </a:prstGeom>
          <a:gradFill rotWithShape="0">
            <a:gsLst>
              <a:gs pos="8000">
                <a:srgbClr val="000000"/>
              </a:gs>
              <a:gs pos="100000">
                <a:srgbClr val="2f5496"/>
              </a:gs>
            </a:gsLst>
            <a:lin ang="19200000"/>
          </a:gradFill>
          <a:ln w="0">
            <a:noFill/>
          </a:ln>
        </p:spPr>
        <p:style>
          <a:lnRef idx="0"/>
          <a:fillRef idx="0"/>
          <a:effectRef idx="0"/>
          <a:fontRef idx="minor"/>
        </p:style>
      </p:sp>
      <p:sp>
        <p:nvSpPr>
          <p:cNvPr id="390" name="CustomShape 4"/>
          <p:cNvSpPr/>
          <p:nvPr/>
        </p:nvSpPr>
        <p:spPr>
          <a:xfrm flipH="1" rot="5400000">
            <a:off x="-1410840" y="1420920"/>
            <a:ext cx="6857280" cy="4037040"/>
          </a:xfrm>
          <a:prstGeom prst="rect">
            <a:avLst/>
          </a:prstGeom>
          <a:gradFill rotWithShape="0">
            <a:gsLst>
              <a:gs pos="1000">
                <a:srgbClr val="4472c4">
                  <a:alpha val="46274"/>
                </a:srgbClr>
              </a:gs>
              <a:gs pos="100000">
                <a:srgbClr val="000000">
                  <a:alpha val="0"/>
                </a:srgbClr>
              </a:gs>
            </a:gsLst>
            <a:lin ang="18000000"/>
          </a:gradFill>
          <a:ln w="0">
            <a:noFill/>
          </a:ln>
        </p:spPr>
        <p:style>
          <a:lnRef idx="0"/>
          <a:fillRef idx="0"/>
          <a:effectRef idx="0"/>
          <a:fontRef idx="minor"/>
        </p:style>
      </p:sp>
      <p:sp>
        <p:nvSpPr>
          <p:cNvPr id="391" name="CustomShape 5"/>
          <p:cNvSpPr/>
          <p:nvPr/>
        </p:nvSpPr>
        <p:spPr>
          <a:xfrm flipH="1" rot="5400000">
            <a:off x="766440" y="3588840"/>
            <a:ext cx="2501280" cy="4037040"/>
          </a:xfrm>
          <a:prstGeom prst="rect">
            <a:avLst/>
          </a:prstGeom>
          <a:gradFill rotWithShape="0">
            <a:gsLst>
              <a:gs pos="2000">
                <a:srgbClr val="4472c4">
                  <a:alpha val="29019"/>
                </a:srgbClr>
              </a:gs>
              <a:gs pos="100000">
                <a:srgbClr val="000000">
                  <a:alpha val="30196"/>
                </a:srgbClr>
              </a:gs>
            </a:gsLst>
            <a:lin ang="2400000"/>
          </a:gradFill>
          <a:ln w="0">
            <a:noFill/>
          </a:ln>
        </p:spPr>
        <p:style>
          <a:lnRef idx="0"/>
          <a:fillRef idx="0"/>
          <a:effectRef idx="0"/>
          <a:fontRef idx="minor"/>
        </p:style>
      </p:sp>
      <p:sp>
        <p:nvSpPr>
          <p:cNvPr id="392" name="CustomShape 6"/>
          <p:cNvSpPr/>
          <p:nvPr/>
        </p:nvSpPr>
        <p:spPr>
          <a:xfrm rot="20635800">
            <a:off x="-501480" y="969480"/>
            <a:ext cx="3899520" cy="4178160"/>
          </a:xfrm>
          <a:custGeom>
            <a:avLst/>
            <a:gdLst/>
            <a:ah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rotWithShape="0">
            <a:gsLst>
              <a:gs pos="29000">
                <a:srgbClr val="000000">
                  <a:alpha val="0"/>
                </a:srgbClr>
              </a:gs>
              <a:gs pos="100000">
                <a:srgbClr val="4472c4">
                  <a:alpha val="43137"/>
                </a:srgbClr>
              </a:gs>
            </a:gsLst>
            <a:lin ang="834000"/>
          </a:gradFill>
          <a:ln w="0">
            <a:noFill/>
          </a:ln>
        </p:spPr>
        <p:style>
          <a:lnRef idx="0"/>
          <a:fillRef idx="0"/>
          <a:effectRef idx="0"/>
          <a:fontRef idx="minor"/>
        </p:style>
      </p:sp>
      <p:sp>
        <p:nvSpPr>
          <p:cNvPr id="393" name="CustomShape 7"/>
          <p:cNvSpPr/>
          <p:nvPr/>
        </p:nvSpPr>
        <p:spPr>
          <a:xfrm flipH="1" rot="5400000">
            <a:off x="-1410840" y="1400760"/>
            <a:ext cx="6857280" cy="4037040"/>
          </a:xfrm>
          <a:prstGeom prst="rect">
            <a:avLst/>
          </a:prstGeom>
          <a:gradFill rotWithShape="0">
            <a:gsLst>
              <a:gs pos="1000">
                <a:srgbClr val="8da9db">
                  <a:alpha val="11372"/>
                </a:srgbClr>
              </a:gs>
              <a:gs pos="100000">
                <a:srgbClr val="000000">
                  <a:alpha val="0"/>
                </a:srgbClr>
              </a:gs>
            </a:gsLst>
            <a:lin ang="1800000"/>
          </a:gradFill>
          <a:ln w="0">
            <a:noFill/>
          </a:ln>
        </p:spPr>
        <p:style>
          <a:lnRef idx="0"/>
          <a:fillRef idx="0"/>
          <a:effectRef idx="0"/>
          <a:fontRef idx="minor"/>
        </p:style>
      </p:sp>
      <p:sp>
        <p:nvSpPr>
          <p:cNvPr id="394" name="CustomShape 8"/>
          <p:cNvSpPr/>
          <p:nvPr/>
        </p:nvSpPr>
        <p:spPr>
          <a:xfrm>
            <a:off x="466560" y="586800"/>
            <a:ext cx="3200760" cy="3386880"/>
          </a:xfrm>
          <a:prstGeom prst="rect">
            <a:avLst/>
          </a:prstGeom>
          <a:noFill/>
          <a:ln w="0">
            <a:noFill/>
          </a:ln>
        </p:spPr>
        <p:style>
          <a:lnRef idx="0"/>
          <a:fillRef idx="0"/>
          <a:effectRef idx="0"/>
          <a:fontRef idx="minor"/>
        </p:style>
        <p:txBody>
          <a:bodyPr lIns="90000" rIns="90000" tIns="45000" bIns="45000" anchor="b">
            <a:normAutofit/>
          </a:bodyPr>
          <a:p>
            <a:pPr marL="343080" indent="-342360" algn="r">
              <a:lnSpc>
                <a:spcPct val="90000"/>
              </a:lnSpc>
              <a:buClr>
                <a:srgbClr val="ffffff"/>
              </a:buClr>
              <a:buFont typeface="Calibri"/>
              <a:buAutoNum type="alphaUcPeriod"/>
            </a:pPr>
            <a:r>
              <a:rPr b="1" lang="en-US" sz="3100" spc="-1" strike="noStrike">
                <a:solidFill>
                  <a:srgbClr val="ffffff"/>
                </a:solidFill>
                <a:latin typeface="Arial"/>
                <a:ea typeface="Arial"/>
              </a:rPr>
              <a:t>LATIHAN MEMBUAT PROGRAM ROBOT SEDERHANA</a:t>
            </a:r>
            <a:endParaRPr b="0" lang="en-US" sz="3100" spc="-1" strike="noStrike">
              <a:latin typeface="Arial"/>
            </a:endParaRPr>
          </a:p>
        </p:txBody>
      </p:sp>
      <p:sp>
        <p:nvSpPr>
          <p:cNvPr id="395" name="CustomShape 9"/>
          <p:cNvSpPr/>
          <p:nvPr/>
        </p:nvSpPr>
        <p:spPr>
          <a:xfrm>
            <a:off x="4810320" y="649440"/>
            <a:ext cx="6554520" cy="5545440"/>
          </a:xfrm>
          <a:prstGeom prst="rect">
            <a:avLst/>
          </a:prstGeom>
          <a:noFill/>
          <a:ln w="0">
            <a:noFill/>
          </a:ln>
        </p:spPr>
        <p:style>
          <a:lnRef idx="0"/>
          <a:fillRef idx="0"/>
          <a:effectRef idx="0"/>
          <a:fontRef idx="minor"/>
        </p:style>
        <p:txBody>
          <a:bodyPr lIns="90000" rIns="90000" tIns="45000" bIns="45000" anchor="ctr">
            <a:normAutofit/>
          </a:bodyPr>
          <a:p>
            <a:pPr marL="457200" indent="-227880">
              <a:lnSpc>
                <a:spcPct val="90000"/>
              </a:lnSpc>
              <a:buClr>
                <a:srgbClr val="000000"/>
              </a:buClr>
              <a:buFont typeface="Arial"/>
              <a:buChar char="•"/>
            </a:pPr>
            <a:r>
              <a:rPr b="0" lang="en-US" sz="2000" spc="-1" strike="noStrike">
                <a:solidFill>
                  <a:srgbClr val="000000"/>
                </a:solidFill>
                <a:latin typeface="Arial"/>
                <a:ea typeface="Arial"/>
              </a:rPr>
              <a:t>Algoritma sebagai berikut :</a:t>
            </a:r>
            <a:endParaRPr b="0" lang="en-US" sz="2000" spc="-1" strike="noStrike">
              <a:latin typeface="Arial"/>
            </a:endParaRPr>
          </a:p>
          <a:p>
            <a:pPr lvl="1" marL="743040" indent="-285120">
              <a:lnSpc>
                <a:spcPct val="90000"/>
              </a:lnSpc>
              <a:spcBef>
                <a:spcPts val="499"/>
              </a:spcBef>
              <a:buClr>
                <a:srgbClr val="000000"/>
              </a:buClr>
              <a:buFont typeface="Calibri"/>
              <a:buAutoNum type="arabicPeriod"/>
            </a:pPr>
            <a:r>
              <a:rPr b="0" lang="en-US" sz="2000" spc="-1" strike="noStrike">
                <a:solidFill>
                  <a:srgbClr val="000000"/>
                </a:solidFill>
                <a:highlight>
                  <a:srgbClr val="ffff00"/>
                </a:highlight>
                <a:latin typeface="Arial"/>
                <a:ea typeface="Arial"/>
              </a:rPr>
              <a:t>Mulai</a:t>
            </a:r>
            <a:endParaRPr b="0" lang="en-US" sz="2000" spc="-1" strike="noStrike">
              <a:latin typeface="Arial"/>
            </a:endParaRPr>
          </a:p>
          <a:p>
            <a:pPr lvl="1" marL="743040" indent="-285120">
              <a:lnSpc>
                <a:spcPct val="90000"/>
              </a:lnSpc>
              <a:spcBef>
                <a:spcPts val="499"/>
              </a:spcBef>
              <a:buClr>
                <a:srgbClr val="000000"/>
              </a:buClr>
              <a:buFont typeface="Calibri"/>
              <a:buAutoNum type="arabicPeriod"/>
            </a:pPr>
            <a:r>
              <a:rPr b="0" lang="en-US" sz="2000" spc="-1" strike="noStrike">
                <a:solidFill>
                  <a:srgbClr val="000000"/>
                </a:solidFill>
                <a:highlight>
                  <a:srgbClr val="ffff00"/>
                </a:highlight>
                <a:latin typeface="Arial"/>
                <a:ea typeface="Arial"/>
              </a:rPr>
              <a:t>Maju ke depan sejauh 1800 mm</a:t>
            </a:r>
            <a:endParaRPr b="0" lang="en-US" sz="2000" spc="-1" strike="noStrike">
              <a:latin typeface="Arial"/>
            </a:endParaRPr>
          </a:p>
          <a:p>
            <a:pPr lvl="1" marL="743040" indent="-285120">
              <a:lnSpc>
                <a:spcPct val="90000"/>
              </a:lnSpc>
              <a:spcBef>
                <a:spcPts val="499"/>
              </a:spcBef>
              <a:buClr>
                <a:srgbClr val="000000"/>
              </a:buClr>
              <a:buFont typeface="Calibri"/>
              <a:buAutoNum type="arabicPeriod"/>
            </a:pPr>
            <a:r>
              <a:rPr b="0" lang="en-US" sz="2000" spc="-1" strike="noStrike">
                <a:solidFill>
                  <a:srgbClr val="000000"/>
                </a:solidFill>
                <a:highlight>
                  <a:srgbClr val="ffff00"/>
                </a:highlight>
                <a:latin typeface="Arial"/>
                <a:ea typeface="Arial"/>
              </a:rPr>
              <a:t>Belok kanan 90 derajat</a:t>
            </a:r>
            <a:endParaRPr b="0" lang="en-US" sz="2000" spc="-1" strike="noStrike">
              <a:latin typeface="Arial"/>
            </a:endParaRPr>
          </a:p>
          <a:p>
            <a:pPr lvl="1" marL="743040" indent="-285120">
              <a:lnSpc>
                <a:spcPct val="90000"/>
              </a:lnSpc>
              <a:spcBef>
                <a:spcPts val="499"/>
              </a:spcBef>
              <a:buClr>
                <a:srgbClr val="000000"/>
              </a:buClr>
              <a:buFont typeface="Calibri"/>
              <a:buAutoNum type="arabicPeriod"/>
            </a:pPr>
            <a:r>
              <a:rPr b="0" lang="en-US" sz="2000" spc="-1" strike="noStrike">
                <a:solidFill>
                  <a:srgbClr val="000000"/>
                </a:solidFill>
                <a:highlight>
                  <a:srgbClr val="ffff00"/>
                </a:highlight>
                <a:latin typeface="Arial"/>
                <a:ea typeface="Arial"/>
              </a:rPr>
              <a:t>Maju ke depan sejauh 1800 mm</a:t>
            </a:r>
            <a:endParaRPr b="0" lang="en-US" sz="2000" spc="-1" strike="noStrike">
              <a:latin typeface="Arial"/>
            </a:endParaRPr>
          </a:p>
          <a:p>
            <a:pPr lvl="1" marL="743040" indent="-285120">
              <a:lnSpc>
                <a:spcPct val="90000"/>
              </a:lnSpc>
              <a:spcBef>
                <a:spcPts val="499"/>
              </a:spcBef>
              <a:buClr>
                <a:srgbClr val="000000"/>
              </a:buClr>
              <a:buFont typeface="Calibri"/>
              <a:buAutoNum type="arabicPeriod"/>
            </a:pPr>
            <a:r>
              <a:rPr b="0" lang="en-US" sz="2000" spc="-1" strike="noStrike">
                <a:solidFill>
                  <a:srgbClr val="000000"/>
                </a:solidFill>
                <a:highlight>
                  <a:srgbClr val="ffff00"/>
                </a:highlight>
                <a:latin typeface="Arial"/>
                <a:ea typeface="Arial"/>
              </a:rPr>
              <a:t>Belok kanan 90 derajat</a:t>
            </a:r>
            <a:endParaRPr b="0" lang="en-US" sz="2000" spc="-1" strike="noStrike">
              <a:latin typeface="Arial"/>
            </a:endParaRPr>
          </a:p>
          <a:p>
            <a:pPr lvl="1" marL="743040" indent="-285120">
              <a:lnSpc>
                <a:spcPct val="90000"/>
              </a:lnSpc>
              <a:spcBef>
                <a:spcPts val="499"/>
              </a:spcBef>
              <a:buClr>
                <a:srgbClr val="000000"/>
              </a:buClr>
              <a:buFont typeface="Calibri"/>
              <a:buAutoNum type="arabicPeriod"/>
            </a:pPr>
            <a:r>
              <a:rPr b="0" lang="en-US" sz="2000" spc="-1" strike="noStrike">
                <a:solidFill>
                  <a:srgbClr val="000000"/>
                </a:solidFill>
                <a:highlight>
                  <a:srgbClr val="ffff00"/>
                </a:highlight>
                <a:latin typeface="Arial"/>
                <a:ea typeface="Arial"/>
              </a:rPr>
              <a:t>Maju ke depan sejauh 1800 mm</a:t>
            </a:r>
            <a:endParaRPr b="0" lang="en-US" sz="2000" spc="-1" strike="noStrike">
              <a:latin typeface="Arial"/>
            </a:endParaRPr>
          </a:p>
          <a:p>
            <a:pPr lvl="1" marL="743040" indent="-285120">
              <a:lnSpc>
                <a:spcPct val="90000"/>
              </a:lnSpc>
              <a:spcBef>
                <a:spcPts val="499"/>
              </a:spcBef>
              <a:buClr>
                <a:srgbClr val="000000"/>
              </a:buClr>
              <a:buFont typeface="Calibri"/>
              <a:buAutoNum type="arabicPeriod"/>
            </a:pPr>
            <a:r>
              <a:rPr b="0" lang="en-US" sz="2000" spc="-1" strike="noStrike">
                <a:solidFill>
                  <a:srgbClr val="000000"/>
                </a:solidFill>
                <a:highlight>
                  <a:srgbClr val="ffff00"/>
                </a:highlight>
                <a:latin typeface="Arial"/>
                <a:ea typeface="Arial"/>
              </a:rPr>
              <a:t>Belok kanan 90 derajat</a:t>
            </a:r>
            <a:endParaRPr b="0" lang="en-US" sz="2000" spc="-1" strike="noStrike">
              <a:latin typeface="Arial"/>
            </a:endParaRPr>
          </a:p>
          <a:p>
            <a:pPr lvl="1" marL="743040" indent="-285120">
              <a:lnSpc>
                <a:spcPct val="90000"/>
              </a:lnSpc>
              <a:spcBef>
                <a:spcPts val="499"/>
              </a:spcBef>
              <a:buClr>
                <a:srgbClr val="000000"/>
              </a:buClr>
              <a:buFont typeface="Calibri"/>
              <a:buAutoNum type="arabicPeriod"/>
            </a:pPr>
            <a:r>
              <a:rPr b="0" lang="en-US" sz="2000" spc="-1" strike="noStrike">
                <a:solidFill>
                  <a:srgbClr val="000000"/>
                </a:solidFill>
                <a:highlight>
                  <a:srgbClr val="ffff00"/>
                </a:highlight>
                <a:latin typeface="Arial"/>
                <a:ea typeface="Arial"/>
              </a:rPr>
              <a:t>Maju ke depan sejauh 1800 mm</a:t>
            </a:r>
            <a:endParaRPr b="0" lang="en-US" sz="2000" spc="-1" strike="noStrike">
              <a:latin typeface="Arial"/>
            </a:endParaRPr>
          </a:p>
          <a:p>
            <a:pPr lvl="1" marL="743040" indent="-285120">
              <a:lnSpc>
                <a:spcPct val="90000"/>
              </a:lnSpc>
              <a:spcBef>
                <a:spcPts val="499"/>
              </a:spcBef>
              <a:buClr>
                <a:srgbClr val="000000"/>
              </a:buClr>
              <a:buFont typeface="Calibri"/>
              <a:buAutoNum type="arabicPeriod"/>
            </a:pPr>
            <a:r>
              <a:rPr b="0" lang="en-US" sz="2000" spc="-1" strike="noStrike">
                <a:solidFill>
                  <a:srgbClr val="000000"/>
                </a:solidFill>
                <a:highlight>
                  <a:srgbClr val="ffff00"/>
                </a:highlight>
                <a:latin typeface="Arial"/>
                <a:ea typeface="Arial"/>
              </a:rPr>
              <a:t>Belok kanan 90 derajat</a:t>
            </a:r>
            <a:endParaRPr b="0" lang="en-US" sz="2000" spc="-1" strike="noStrike">
              <a:latin typeface="Arial"/>
            </a:endParaRPr>
          </a:p>
          <a:p>
            <a:pPr lvl="1" marL="743040" indent="-285120">
              <a:lnSpc>
                <a:spcPct val="90000"/>
              </a:lnSpc>
              <a:spcBef>
                <a:spcPts val="499"/>
              </a:spcBef>
              <a:buClr>
                <a:srgbClr val="000000"/>
              </a:buClr>
              <a:buFont typeface="Calibri"/>
              <a:buAutoNum type="arabicPeriod"/>
            </a:pPr>
            <a:r>
              <a:rPr b="0" lang="en-US" sz="2000" spc="-1" strike="noStrike">
                <a:solidFill>
                  <a:srgbClr val="000000"/>
                </a:solidFill>
                <a:highlight>
                  <a:srgbClr val="ffff00"/>
                </a:highlight>
                <a:latin typeface="Arial"/>
                <a:ea typeface="Arial"/>
              </a:rPr>
              <a:t>Berhenti</a:t>
            </a:r>
            <a:endParaRPr b="0" lang="en-US" sz="2000" spc="-1" strike="noStrike">
              <a:latin typeface="Arial"/>
            </a:endParaRPr>
          </a:p>
          <a:p>
            <a:pPr lvl="1" marL="743040" indent="-285120">
              <a:lnSpc>
                <a:spcPct val="90000"/>
              </a:lnSpc>
              <a:spcBef>
                <a:spcPts val="499"/>
              </a:spcBef>
              <a:buClr>
                <a:srgbClr val="000000"/>
              </a:buClr>
              <a:buFont typeface="Calibri"/>
              <a:buAutoNum type="arabicPeriod"/>
            </a:pPr>
            <a:r>
              <a:rPr b="0" lang="en-US" sz="2000" spc="-1" strike="noStrike">
                <a:solidFill>
                  <a:srgbClr val="000000"/>
                </a:solidFill>
                <a:highlight>
                  <a:srgbClr val="ffff00"/>
                </a:highlight>
                <a:latin typeface="Arial"/>
                <a:ea typeface="Arial"/>
              </a:rPr>
              <a:t>Selesai</a:t>
            </a:r>
            <a:endParaRPr b="0" lang="en-US" sz="2000" spc="-1" strike="noStrike">
              <a:latin typeface="Arial"/>
            </a:endParaRPr>
          </a:p>
          <a:p>
            <a:pPr marL="228600" indent="-100800">
              <a:lnSpc>
                <a:spcPct val="90000"/>
              </a:lnSpc>
              <a:spcBef>
                <a:spcPts val="1001"/>
              </a:spcBef>
              <a:tabLst>
                <a:tab algn="l" pos="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6" name="CustomShape 1"/>
          <p:cNvSpPr/>
          <p:nvPr/>
        </p:nvSpPr>
        <p:spPr>
          <a:xfrm>
            <a:off x="0" y="0"/>
            <a:ext cx="12191400" cy="6857280"/>
          </a:xfrm>
          <a:prstGeom prst="rect">
            <a:avLst/>
          </a:prstGeom>
          <a:solidFill>
            <a:srgbClr val="444b8c"/>
          </a:solidFill>
          <a:ln w="0">
            <a:noFill/>
          </a:ln>
        </p:spPr>
        <p:style>
          <a:lnRef idx="0"/>
          <a:fillRef idx="0"/>
          <a:effectRef idx="0"/>
          <a:fontRef idx="minor"/>
        </p:style>
      </p:sp>
      <p:sp>
        <p:nvSpPr>
          <p:cNvPr id="397" name="CustomShape 2"/>
          <p:cNvSpPr/>
          <p:nvPr/>
        </p:nvSpPr>
        <p:spPr>
          <a:xfrm>
            <a:off x="477000" y="480240"/>
            <a:ext cx="11237400" cy="5897160"/>
          </a:xfrm>
          <a:prstGeom prst="rect">
            <a:avLst/>
          </a:prstGeom>
          <a:solidFill>
            <a:srgbClr val="ffffff"/>
          </a:solidFill>
          <a:ln w="0">
            <a:noFill/>
          </a:ln>
        </p:spPr>
        <p:style>
          <a:lnRef idx="0"/>
          <a:fillRef idx="0"/>
          <a:effectRef idx="0"/>
          <a:fontRef idx="minor"/>
        </p:style>
      </p:sp>
      <p:pic>
        <p:nvPicPr>
          <p:cNvPr id="398" name="Google Shape;272;p22" descr=""/>
          <p:cNvPicPr/>
          <p:nvPr/>
        </p:nvPicPr>
        <p:blipFill>
          <a:blip r:embed="rId1"/>
          <a:stretch/>
        </p:blipFill>
        <p:spPr>
          <a:xfrm>
            <a:off x="2350440" y="643320"/>
            <a:ext cx="7490160" cy="55702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9" name="CustomShape 1"/>
          <p:cNvSpPr/>
          <p:nvPr/>
        </p:nvSpPr>
        <p:spPr>
          <a:xfrm>
            <a:off x="0" y="0"/>
            <a:ext cx="12191400" cy="6857280"/>
          </a:xfrm>
          <a:prstGeom prst="rect">
            <a:avLst/>
          </a:prstGeom>
          <a:solidFill>
            <a:srgbClr val="b58e4b"/>
          </a:solidFill>
          <a:ln w="0">
            <a:noFill/>
          </a:ln>
        </p:spPr>
        <p:style>
          <a:lnRef idx="0"/>
          <a:fillRef idx="0"/>
          <a:effectRef idx="0"/>
          <a:fontRef idx="minor"/>
        </p:style>
      </p:sp>
      <p:sp>
        <p:nvSpPr>
          <p:cNvPr id="400" name="CustomShape 2"/>
          <p:cNvSpPr/>
          <p:nvPr/>
        </p:nvSpPr>
        <p:spPr>
          <a:xfrm>
            <a:off x="477000" y="480240"/>
            <a:ext cx="11237400" cy="5897160"/>
          </a:xfrm>
          <a:prstGeom prst="rect">
            <a:avLst/>
          </a:prstGeom>
          <a:solidFill>
            <a:srgbClr val="ffffff"/>
          </a:solidFill>
          <a:ln w="0">
            <a:noFill/>
          </a:ln>
        </p:spPr>
        <p:style>
          <a:lnRef idx="0"/>
          <a:fillRef idx="0"/>
          <a:effectRef idx="0"/>
          <a:fontRef idx="minor"/>
        </p:style>
      </p:sp>
      <p:pic>
        <p:nvPicPr>
          <p:cNvPr id="401" name="Google Shape;279;p23" descr="Graphical user interface, application&#10;&#10;Description automatically generated"/>
          <p:cNvPicPr/>
          <p:nvPr/>
        </p:nvPicPr>
        <p:blipFill>
          <a:blip r:embed="rId1"/>
          <a:stretch/>
        </p:blipFill>
        <p:spPr>
          <a:xfrm>
            <a:off x="643320" y="839160"/>
            <a:ext cx="10904400" cy="51793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2" name="CustomShape 1"/>
          <p:cNvSpPr/>
          <p:nvPr/>
        </p:nvSpPr>
        <p:spPr>
          <a:xfrm>
            <a:off x="0" y="0"/>
            <a:ext cx="12191400" cy="6857280"/>
          </a:xfrm>
          <a:prstGeom prst="rect">
            <a:avLst/>
          </a:prstGeom>
          <a:solidFill>
            <a:schemeClr val="lt1"/>
          </a:solidFill>
          <a:ln w="0">
            <a:noFill/>
          </a:ln>
        </p:spPr>
        <p:style>
          <a:lnRef idx="0"/>
          <a:fillRef idx="0"/>
          <a:effectRef idx="0"/>
          <a:fontRef idx="minor"/>
        </p:style>
      </p:sp>
      <p:sp>
        <p:nvSpPr>
          <p:cNvPr id="403" name="CustomShape 2"/>
          <p:cNvSpPr/>
          <p:nvPr/>
        </p:nvSpPr>
        <p:spPr>
          <a:xfrm>
            <a:off x="639000" y="639360"/>
            <a:ext cx="3571200" cy="3572640"/>
          </a:xfrm>
          <a:prstGeom prst="rect">
            <a:avLst/>
          </a:prstGeom>
          <a:noFill/>
          <a:ln w="0">
            <a:noFill/>
          </a:ln>
        </p:spPr>
        <p:style>
          <a:lnRef idx="0"/>
          <a:fillRef idx="0"/>
          <a:effectRef idx="0"/>
          <a:fontRef idx="minor"/>
        </p:style>
        <p:txBody>
          <a:bodyPr lIns="90000" rIns="90000" tIns="45000" bIns="45000" anchor="b">
            <a:normAutofit/>
          </a:bodyPr>
          <a:p>
            <a:pPr>
              <a:lnSpc>
                <a:spcPct val="90000"/>
              </a:lnSpc>
              <a:tabLst>
                <a:tab algn="l" pos="0"/>
              </a:tabLst>
            </a:pPr>
            <a:r>
              <a:rPr b="0" lang="en-US" sz="5100" spc="-1" strike="noStrike">
                <a:solidFill>
                  <a:srgbClr val="000000"/>
                </a:solidFill>
                <a:latin typeface="Calibri"/>
                <a:ea typeface="Calibri"/>
              </a:rPr>
              <a:t>2. Algoritma Pengulangan (Looping) </a:t>
            </a:r>
            <a:br/>
            <a:endParaRPr b="0" lang="en-US" sz="5100" spc="-1" strike="noStrike">
              <a:latin typeface="Arial"/>
            </a:endParaRPr>
          </a:p>
        </p:txBody>
      </p:sp>
      <p:sp>
        <p:nvSpPr>
          <p:cNvPr id="404" name="CustomShape 3"/>
          <p:cNvSpPr/>
          <p:nvPr/>
        </p:nvSpPr>
        <p:spPr>
          <a:xfrm>
            <a:off x="643320" y="4409280"/>
            <a:ext cx="3254400" cy="17640"/>
          </a:xfrm>
          <a:custGeom>
            <a:avLst/>
            <a:gdLst/>
            <a:ahLst/>
            <a:rect l="l" t="t" r="r" b="b"/>
            <a:pathLst>
              <a:path w="3255095" h="18288">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w="38100">
            <a:solidFill>
              <a:schemeClr val="accent2"/>
            </a:solidFill>
            <a:round/>
          </a:ln>
        </p:spPr>
        <p:style>
          <a:lnRef idx="0"/>
          <a:fillRef idx="0"/>
          <a:effectRef idx="0"/>
          <a:fontRef idx="minor"/>
        </p:style>
      </p:sp>
      <p:pic>
        <p:nvPicPr>
          <p:cNvPr id="405" name="Google Shape;287;p24" descr=""/>
          <p:cNvPicPr/>
          <p:nvPr/>
        </p:nvPicPr>
        <p:blipFill>
          <a:blip r:embed="rId1"/>
          <a:stretch/>
        </p:blipFill>
        <p:spPr>
          <a:xfrm>
            <a:off x="4654440" y="1146240"/>
            <a:ext cx="7214040" cy="4537080"/>
          </a:xfrm>
          <a:prstGeom prst="rect">
            <a:avLst/>
          </a:prstGeom>
          <a:ln w="0">
            <a:noFill/>
          </a:ln>
        </p:spPr>
      </p:pic>
    </p:spTree>
  </p:cSld>
  <mc:AlternateContent>
    <mc:Choice Requires="p14">
      <p:transition spd="slow" p14:dur="2000"/>
    </mc:Choice>
    <mc:Fallback>
      <p:transition spd="slow"/>
    </mc:Fallback>
  </mc:AlternateContent>
  <p:timing>
    <p:tnLst>
      <p:par>
        <p:cTn id="50" dur="indefinite" restart="never" nodeType="tmRoot">
          <p:childTnLst>
            <p:seq>
              <p:cTn id="51" dur="indefinite" nodeType="mainSeq">
                <p:childTnLst>
                  <p:par>
                    <p:cTn id="52" fill="hold">
                      <p:stCondLst>
                        <p:cond delay="0"/>
                      </p:stCondLst>
                      <p:childTnLst>
                        <p:par>
                          <p:cTn id="53" fill="hold">
                            <p:stCondLst>
                              <p:cond delay="0"/>
                            </p:stCondLst>
                            <p:childTnLst>
                              <p:par>
                                <p:cTn id="54" nodeType="withEffect" fill="hold" presetClass="entr" presetID="10">
                                  <p:stCondLst>
                                    <p:cond delay="500"/>
                                  </p:stCondLst>
                                  <p:childTnLst>
                                    <p:set>
                                      <p:cBhvr>
                                        <p:cTn id="55" dur="1" fill="hold">
                                          <p:stCondLst>
                                            <p:cond delay="0"/>
                                          </p:stCondLst>
                                        </p:cTn>
                                        <p:tgtEl>
                                          <p:spTgt spid="403"/>
                                        </p:tgtEl>
                                        <p:attrNameLst>
                                          <p:attrName>style.visibility</p:attrName>
                                        </p:attrNameLst>
                                      </p:cBhvr>
                                      <p:to>
                                        <p:strVal val="visible"/>
                                      </p:to>
                                    </p:set>
                                    <p:animEffect filter="fade" transition="in">
                                      <p:cBhvr additive="repl">
                                        <p:cTn id="56" dur="400"/>
                                        <p:tgtEl>
                                          <p:spTgt spid="4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987480" y="839880"/>
            <a:ext cx="9556200" cy="1054440"/>
          </a:xfrm>
          <a:prstGeom prst="rect">
            <a:avLst/>
          </a:prstGeom>
          <a:noFill/>
          <a:ln w="0">
            <a:noFill/>
          </a:ln>
        </p:spPr>
        <p:style>
          <a:lnRef idx="0"/>
          <a:fillRef idx="0"/>
          <a:effectRef idx="0"/>
          <a:fontRef idx="minor"/>
        </p:style>
        <p:txBody>
          <a:bodyPr lIns="90000" rIns="90000" tIns="45000" bIns="45000" anchor="b">
            <a:normAutofit/>
          </a:bodyPr>
          <a:p>
            <a:pPr>
              <a:lnSpc>
                <a:spcPct val="90000"/>
              </a:lnSpc>
              <a:tabLst>
                <a:tab algn="l" pos="0"/>
              </a:tabLst>
            </a:pPr>
            <a:r>
              <a:rPr b="1" lang="en-US" sz="4700" spc="-1" strike="noStrike">
                <a:solidFill>
                  <a:srgbClr val="000000"/>
                </a:solidFill>
                <a:latin typeface="Calibri"/>
                <a:ea typeface="Calibri"/>
              </a:rPr>
              <a:t>Penggunaan [Repeat] Block</a:t>
            </a:r>
            <a:endParaRPr b="0" lang="en-US" sz="4700" spc="-1" strike="noStrike">
              <a:latin typeface="Arial"/>
            </a:endParaRPr>
          </a:p>
        </p:txBody>
      </p:sp>
      <p:pic>
        <p:nvPicPr>
          <p:cNvPr id="407" name="Google Shape;293;p25" descr="Graphical user interface, text&#10;&#10;Description automatically generated"/>
          <p:cNvPicPr/>
          <p:nvPr/>
        </p:nvPicPr>
        <p:blipFill>
          <a:blip r:embed="rId1"/>
          <a:srcRect l="0" t="2529" r="0" b="3787"/>
          <a:stretch/>
        </p:blipFill>
        <p:spPr>
          <a:xfrm>
            <a:off x="1104120" y="1950120"/>
            <a:ext cx="10744560" cy="4316040"/>
          </a:xfrm>
          <a:prstGeom prst="rect">
            <a:avLst/>
          </a:prstGeom>
          <a:ln w="0">
            <a:noFill/>
          </a:ln>
        </p:spPr>
      </p:pic>
      <p:pic>
        <p:nvPicPr>
          <p:cNvPr id="408" name="Google Shape;294;p25" descr="Badge 1 with solid fill"/>
          <p:cNvPicPr/>
          <p:nvPr/>
        </p:nvPicPr>
        <p:blipFill>
          <a:blip r:embed="rId2"/>
          <a:stretch/>
        </p:blipFill>
        <p:spPr>
          <a:xfrm>
            <a:off x="590400" y="2102760"/>
            <a:ext cx="699480" cy="723240"/>
          </a:xfrm>
          <a:prstGeom prst="rect">
            <a:avLst/>
          </a:prstGeom>
          <a:ln w="0">
            <a:noFill/>
          </a:ln>
        </p:spPr>
      </p:pic>
      <p:pic>
        <p:nvPicPr>
          <p:cNvPr id="409" name="Google Shape;295;p25" descr="Badge outline"/>
          <p:cNvPicPr/>
          <p:nvPr/>
        </p:nvPicPr>
        <p:blipFill>
          <a:blip r:embed="rId3"/>
          <a:stretch/>
        </p:blipFill>
        <p:spPr>
          <a:xfrm>
            <a:off x="578520" y="3138480"/>
            <a:ext cx="711360" cy="747000"/>
          </a:xfrm>
          <a:prstGeom prst="rect">
            <a:avLst/>
          </a:prstGeom>
          <a:ln w="0">
            <a:noFill/>
          </a:ln>
        </p:spPr>
      </p:pic>
      <p:pic>
        <p:nvPicPr>
          <p:cNvPr id="410" name="Google Shape;296;p25" descr="Badge 3 with solid fill"/>
          <p:cNvPicPr/>
          <p:nvPr/>
        </p:nvPicPr>
        <p:blipFill>
          <a:blip r:embed="rId4"/>
          <a:stretch/>
        </p:blipFill>
        <p:spPr>
          <a:xfrm>
            <a:off x="566640" y="4222080"/>
            <a:ext cx="723240" cy="735120"/>
          </a:xfrm>
          <a:prstGeom prst="rect">
            <a:avLst/>
          </a:prstGeom>
          <a:ln w="0">
            <a:noFill/>
          </a:ln>
        </p:spPr>
      </p:pic>
      <p:pic>
        <p:nvPicPr>
          <p:cNvPr id="411" name="Google Shape;297;p25" descr="Badge 4 outline"/>
          <p:cNvPicPr/>
          <p:nvPr/>
        </p:nvPicPr>
        <p:blipFill>
          <a:blip r:embed="rId5"/>
          <a:stretch/>
        </p:blipFill>
        <p:spPr>
          <a:xfrm>
            <a:off x="626400" y="5269680"/>
            <a:ext cx="723240" cy="723240"/>
          </a:xfrm>
          <a:prstGeom prst="rect">
            <a:avLst/>
          </a:prstGeom>
          <a:ln w="0">
            <a:noFill/>
          </a:ln>
        </p:spPr>
      </p:pic>
      <p:pic>
        <p:nvPicPr>
          <p:cNvPr id="412" name="Google Shape;298;p25" descr="Arrow: Rotate left outline"/>
          <p:cNvPicPr/>
          <p:nvPr/>
        </p:nvPicPr>
        <p:blipFill>
          <a:blip r:embed="rId6"/>
          <a:stretch/>
        </p:blipFill>
        <p:spPr>
          <a:xfrm>
            <a:off x="7424640" y="2293200"/>
            <a:ext cx="913680" cy="9136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987480" y="839880"/>
            <a:ext cx="9556200" cy="1054440"/>
          </a:xfrm>
          <a:prstGeom prst="rect">
            <a:avLst/>
          </a:prstGeom>
          <a:noFill/>
          <a:ln w="0">
            <a:noFill/>
          </a:ln>
        </p:spPr>
        <p:style>
          <a:lnRef idx="0"/>
          <a:fillRef idx="0"/>
          <a:effectRef idx="0"/>
          <a:fontRef idx="minor"/>
        </p:style>
        <p:txBody>
          <a:bodyPr lIns="90000" rIns="90000" tIns="45000" bIns="45000" anchor="b">
            <a:normAutofit/>
          </a:bodyPr>
          <a:p>
            <a:pPr>
              <a:lnSpc>
                <a:spcPct val="90000"/>
              </a:lnSpc>
              <a:tabLst>
                <a:tab algn="l" pos="0"/>
              </a:tabLst>
            </a:pPr>
            <a:r>
              <a:rPr b="1" lang="en-US" sz="4700" spc="-1" strike="noStrike">
                <a:solidFill>
                  <a:srgbClr val="000000"/>
                </a:solidFill>
                <a:latin typeface="Calibri"/>
                <a:ea typeface="Calibri"/>
              </a:rPr>
              <a:t>Penggunaan [Repeat] Block</a:t>
            </a:r>
            <a:endParaRPr b="0" lang="en-US" sz="4700" spc="-1" strike="noStrike">
              <a:latin typeface="Arial"/>
            </a:endParaRPr>
          </a:p>
        </p:txBody>
      </p:sp>
      <p:pic>
        <p:nvPicPr>
          <p:cNvPr id="414" name="Google Shape;304;p26" descr="Diagram&#10;&#10;Description automatically generated"/>
          <p:cNvPicPr/>
          <p:nvPr/>
        </p:nvPicPr>
        <p:blipFill>
          <a:blip r:embed="rId1"/>
          <a:stretch/>
        </p:blipFill>
        <p:spPr>
          <a:xfrm>
            <a:off x="1200240" y="1891440"/>
            <a:ext cx="7647840" cy="4884120"/>
          </a:xfrm>
          <a:prstGeom prst="rect">
            <a:avLst/>
          </a:prstGeom>
          <a:ln w="0">
            <a:noFill/>
          </a:ln>
        </p:spPr>
      </p:pic>
      <p:pic>
        <p:nvPicPr>
          <p:cNvPr id="415" name="Google Shape;305;p26" descr="Chart&#10;&#10;Description automatically generated"/>
          <p:cNvPicPr/>
          <p:nvPr/>
        </p:nvPicPr>
        <p:blipFill>
          <a:blip r:embed="rId2"/>
          <a:stretch/>
        </p:blipFill>
        <p:spPr>
          <a:xfrm>
            <a:off x="9308160" y="2608200"/>
            <a:ext cx="2742480" cy="2736360"/>
          </a:xfrm>
          <a:prstGeom prst="rect">
            <a:avLst/>
          </a:prstGeom>
          <a:ln w="0">
            <a:noFill/>
          </a:ln>
        </p:spPr>
      </p:pic>
      <p:pic>
        <p:nvPicPr>
          <p:cNvPr id="416" name="Google Shape;306;p26" descr="Arrow: Slight curve outline"/>
          <p:cNvPicPr/>
          <p:nvPr/>
        </p:nvPicPr>
        <p:blipFill>
          <a:blip r:embed="rId3"/>
          <a:stretch/>
        </p:blipFill>
        <p:spPr>
          <a:xfrm>
            <a:off x="8841600" y="3650400"/>
            <a:ext cx="1604160" cy="91368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tabLst>
                <a:tab algn="l" pos="0"/>
              </a:tabLst>
            </a:pPr>
            <a:r>
              <a:rPr b="0" lang="en-US" sz="1800" spc="-1" strike="noStrike">
                <a:solidFill>
                  <a:srgbClr val="434343"/>
                </a:solidFill>
                <a:latin typeface="Arial"/>
                <a:ea typeface="Arial"/>
              </a:rPr>
              <a:t>Using Nested Loops Quiz</a:t>
            </a:r>
            <a:endParaRPr b="0" lang="en-US" sz="1800" spc="-1" strike="noStrike">
              <a:latin typeface="Arial"/>
            </a:endParaRPr>
          </a:p>
        </p:txBody>
      </p:sp>
      <p:sp>
        <p:nvSpPr>
          <p:cNvPr id="418" name="CustomShape 2"/>
          <p:cNvSpPr/>
          <p:nvPr/>
        </p:nvSpPr>
        <p:spPr>
          <a:xfrm>
            <a:off x="565200" y="2691720"/>
            <a:ext cx="6500880" cy="318780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buClr>
                <a:srgbClr val="000000"/>
              </a:buClr>
              <a:buFont typeface="Calibri"/>
              <a:buAutoNum type="arabicPeriod"/>
            </a:pPr>
            <a:r>
              <a:rPr b="1" lang="en-US" sz="2800" spc="-1" strike="noStrike">
                <a:solidFill>
                  <a:srgbClr val="000000"/>
                </a:solidFill>
                <a:latin typeface="Arial"/>
                <a:ea typeface="Arial"/>
              </a:rPr>
              <a:t>How many times will the VR Robot turn right during this project?</a:t>
            </a:r>
            <a:endParaRPr b="0" lang="en-US" sz="2800" spc="-1" strike="noStrike">
              <a:latin typeface="Arial"/>
            </a:endParaRPr>
          </a:p>
          <a:p>
            <a:pPr lvl="1" marL="743040" indent="-285120">
              <a:lnSpc>
                <a:spcPct val="90000"/>
              </a:lnSpc>
              <a:spcBef>
                <a:spcPts val="799"/>
              </a:spcBef>
              <a:buClr>
                <a:srgbClr val="000000"/>
              </a:buClr>
              <a:buFont typeface="Calibri"/>
              <a:buAutoNum type="arabicPeriod"/>
            </a:pPr>
            <a:r>
              <a:rPr b="0" lang="en-US" sz="2400" spc="-1" strike="noStrike">
                <a:solidFill>
                  <a:srgbClr val="000000"/>
                </a:solidFill>
                <a:latin typeface="Arial"/>
                <a:ea typeface="Arial"/>
              </a:rPr>
              <a:t>10</a:t>
            </a:r>
            <a:endParaRPr b="0" lang="en-US" sz="2400" spc="-1" strike="noStrike">
              <a:latin typeface="Arial"/>
            </a:endParaRPr>
          </a:p>
          <a:p>
            <a:pPr lvl="1" marL="743040" indent="-285120">
              <a:lnSpc>
                <a:spcPct val="90000"/>
              </a:lnSpc>
              <a:spcBef>
                <a:spcPts val="601"/>
              </a:spcBef>
              <a:buClr>
                <a:srgbClr val="000000"/>
              </a:buClr>
              <a:buFont typeface="Calibri"/>
              <a:buAutoNum type="arabicPeriod"/>
            </a:pPr>
            <a:r>
              <a:rPr b="0" lang="en-US" sz="2400" spc="-1" strike="noStrike">
                <a:solidFill>
                  <a:srgbClr val="000000"/>
                </a:solidFill>
                <a:latin typeface="Arial"/>
                <a:ea typeface="Arial"/>
              </a:rPr>
              <a:t>30</a:t>
            </a:r>
            <a:endParaRPr b="0" lang="en-US" sz="2400" spc="-1" strike="noStrike">
              <a:latin typeface="Arial"/>
            </a:endParaRPr>
          </a:p>
          <a:p>
            <a:pPr lvl="1" marL="743040" indent="-285120">
              <a:lnSpc>
                <a:spcPct val="90000"/>
              </a:lnSpc>
              <a:spcBef>
                <a:spcPts val="601"/>
              </a:spcBef>
              <a:buClr>
                <a:srgbClr val="000000"/>
              </a:buClr>
              <a:buFont typeface="Calibri"/>
              <a:buAutoNum type="arabicPeriod"/>
            </a:pPr>
            <a:r>
              <a:rPr b="0" lang="en-US" sz="2400" spc="-1" strike="noStrike">
                <a:solidFill>
                  <a:srgbClr val="000000"/>
                </a:solidFill>
                <a:latin typeface="Arial"/>
                <a:ea typeface="Arial"/>
              </a:rPr>
              <a:t>100</a:t>
            </a:r>
            <a:endParaRPr b="0" lang="en-US" sz="2400" spc="-1" strike="noStrike">
              <a:latin typeface="Arial"/>
            </a:endParaRPr>
          </a:p>
          <a:p>
            <a:pPr lvl="1" marL="743040" indent="-285120">
              <a:lnSpc>
                <a:spcPct val="90000"/>
              </a:lnSpc>
              <a:spcBef>
                <a:spcPts val="601"/>
              </a:spcBef>
              <a:buClr>
                <a:srgbClr val="000000"/>
              </a:buClr>
              <a:buFont typeface="Calibri"/>
              <a:buAutoNum type="arabicPeriod"/>
            </a:pPr>
            <a:r>
              <a:rPr b="0" lang="en-US" sz="2400" spc="-1" strike="noStrike">
                <a:solidFill>
                  <a:srgbClr val="000000"/>
                </a:solidFill>
                <a:latin typeface="Arial"/>
                <a:ea typeface="Arial"/>
              </a:rPr>
              <a:t>200</a:t>
            </a:r>
            <a:endParaRPr b="0" lang="en-US" sz="2400" spc="-1" strike="noStrike">
              <a:latin typeface="Arial"/>
            </a:endParaRPr>
          </a:p>
        </p:txBody>
      </p:sp>
      <p:pic>
        <p:nvPicPr>
          <p:cNvPr id="419" name="Google Shape;313;p27" descr=""/>
          <p:cNvPicPr/>
          <p:nvPr/>
        </p:nvPicPr>
        <p:blipFill>
          <a:blip r:embed="rId1"/>
          <a:stretch/>
        </p:blipFill>
        <p:spPr>
          <a:xfrm>
            <a:off x="6890040" y="1463760"/>
            <a:ext cx="4599720" cy="309492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tabLst>
                <a:tab algn="l" pos="0"/>
              </a:tabLst>
            </a:pPr>
            <a:r>
              <a:rPr b="0" lang="en-US" sz="1800" spc="-1" strike="noStrike">
                <a:solidFill>
                  <a:srgbClr val="434343"/>
                </a:solidFill>
                <a:latin typeface="Arial"/>
                <a:ea typeface="Arial"/>
              </a:rPr>
              <a:t>Using Nested Loops Quiz</a:t>
            </a:r>
            <a:endParaRPr b="0" lang="en-US" sz="1800" spc="-1" strike="noStrike">
              <a:latin typeface="Arial"/>
            </a:endParaRPr>
          </a:p>
        </p:txBody>
      </p:sp>
      <p:sp>
        <p:nvSpPr>
          <p:cNvPr id="421" name="CustomShape 2"/>
          <p:cNvSpPr/>
          <p:nvPr/>
        </p:nvSpPr>
        <p:spPr>
          <a:xfrm>
            <a:off x="565200" y="2691720"/>
            <a:ext cx="6401520" cy="3187800"/>
          </a:xfrm>
          <a:prstGeom prst="rect">
            <a:avLst/>
          </a:prstGeom>
          <a:noFill/>
          <a:ln w="0">
            <a:noFill/>
          </a:ln>
        </p:spPr>
        <p:style>
          <a:lnRef idx="0"/>
          <a:fillRef idx="0"/>
          <a:effectRef idx="0"/>
          <a:fontRef idx="minor"/>
        </p:style>
        <p:txBody>
          <a:bodyPr lIns="90000" rIns="90000" tIns="45000" bIns="45000">
            <a:noAutofit/>
          </a:bodyPr>
          <a:p>
            <a:pPr>
              <a:lnSpc>
                <a:spcPct val="90000"/>
              </a:lnSpc>
              <a:tabLst>
                <a:tab algn="l" pos="0"/>
              </a:tabLst>
            </a:pPr>
            <a:r>
              <a:rPr b="1" lang="en-US" sz="2800" spc="-1" strike="noStrike">
                <a:solidFill>
                  <a:srgbClr val="000000"/>
                </a:solidFill>
                <a:latin typeface="Arial"/>
                <a:ea typeface="Arial"/>
              </a:rPr>
              <a:t>2. What is one reason to use nested loops?</a:t>
            </a:r>
            <a:endParaRPr b="0" lang="en-US" sz="2800" spc="-1" strike="noStrike">
              <a:latin typeface="Arial"/>
            </a:endParaRPr>
          </a:p>
          <a:p>
            <a:pPr lvl="1" marL="743040" indent="-285120">
              <a:lnSpc>
                <a:spcPct val="90000"/>
              </a:lnSpc>
              <a:spcBef>
                <a:spcPts val="799"/>
              </a:spcBef>
              <a:buClr>
                <a:srgbClr val="000000"/>
              </a:buClr>
              <a:buFont typeface="Calibri"/>
              <a:buAutoNum type="arabicPeriod"/>
              <a:tabLst>
                <a:tab algn="l" pos="0"/>
              </a:tabLst>
            </a:pPr>
            <a:r>
              <a:rPr b="0" lang="en-US" sz="2400" spc="-1" strike="noStrike">
                <a:solidFill>
                  <a:srgbClr val="000000"/>
                </a:solidFill>
                <a:latin typeface="Arial"/>
                <a:ea typeface="Arial"/>
              </a:rPr>
              <a:t>Creating a larger, more complex project.</a:t>
            </a:r>
            <a:endParaRPr b="0" lang="en-US" sz="2400" spc="-1" strike="noStrike">
              <a:latin typeface="Arial"/>
            </a:endParaRPr>
          </a:p>
          <a:p>
            <a:pPr lvl="1" marL="743040" indent="-285120">
              <a:lnSpc>
                <a:spcPct val="90000"/>
              </a:lnSpc>
              <a:spcBef>
                <a:spcPts val="601"/>
              </a:spcBef>
              <a:buClr>
                <a:srgbClr val="000000"/>
              </a:buClr>
              <a:buFont typeface="Calibri"/>
              <a:buAutoNum type="arabicPeriod"/>
              <a:tabLst>
                <a:tab algn="l" pos="0"/>
              </a:tabLst>
            </a:pPr>
            <a:r>
              <a:rPr b="0" lang="en-US" sz="2400" spc="-1" strike="noStrike">
                <a:solidFill>
                  <a:srgbClr val="000000"/>
                </a:solidFill>
                <a:latin typeface="Arial"/>
                <a:ea typeface="Arial"/>
              </a:rPr>
              <a:t>Creating a smaller, more condensed project.</a:t>
            </a:r>
            <a:endParaRPr b="0" lang="en-US" sz="2400" spc="-1" strike="noStrike">
              <a:latin typeface="Arial"/>
            </a:endParaRPr>
          </a:p>
          <a:p>
            <a:pPr lvl="1" marL="743040" indent="-285120">
              <a:lnSpc>
                <a:spcPct val="90000"/>
              </a:lnSpc>
              <a:spcBef>
                <a:spcPts val="601"/>
              </a:spcBef>
              <a:buClr>
                <a:srgbClr val="000000"/>
              </a:buClr>
              <a:buFont typeface="Calibri"/>
              <a:buAutoNum type="arabicPeriod"/>
              <a:tabLst>
                <a:tab algn="l" pos="0"/>
              </a:tabLst>
            </a:pPr>
            <a:r>
              <a:rPr b="0" lang="en-US" sz="2400" spc="-1" strike="noStrike">
                <a:solidFill>
                  <a:srgbClr val="000000"/>
                </a:solidFill>
                <a:latin typeface="Arial"/>
                <a:ea typeface="Arial"/>
              </a:rPr>
              <a:t>Repeating an action fewer times than needed.</a:t>
            </a:r>
            <a:endParaRPr b="0" lang="en-US" sz="2400" spc="-1" strike="noStrike">
              <a:latin typeface="Arial"/>
            </a:endParaRPr>
          </a:p>
          <a:p>
            <a:pPr lvl="1" marL="743040" indent="-285120">
              <a:lnSpc>
                <a:spcPct val="90000"/>
              </a:lnSpc>
              <a:spcBef>
                <a:spcPts val="601"/>
              </a:spcBef>
              <a:buClr>
                <a:srgbClr val="000000"/>
              </a:buClr>
              <a:buFont typeface="Calibri"/>
              <a:buAutoNum type="arabicPeriod"/>
              <a:tabLst>
                <a:tab algn="l" pos="0"/>
              </a:tabLst>
            </a:pPr>
            <a:r>
              <a:rPr b="0" lang="en-US" sz="2400" spc="-1" strike="noStrike">
                <a:solidFill>
                  <a:srgbClr val="000000"/>
                </a:solidFill>
                <a:latin typeface="Arial"/>
                <a:ea typeface="Arial"/>
              </a:rPr>
              <a:t>To use as many blocks as possible in one project.</a:t>
            </a:r>
            <a:endParaRPr b="0" lang="en-US" sz="2400" spc="-1" strike="noStrike">
              <a:latin typeface="Arial"/>
            </a:endParaRPr>
          </a:p>
          <a:p>
            <a:pPr>
              <a:lnSpc>
                <a:spcPct val="90000"/>
              </a:lnSpc>
              <a:spcBef>
                <a:spcPts val="2299"/>
              </a:spcBef>
              <a:tabLst>
                <a:tab algn="l" pos="0"/>
              </a:tabLst>
            </a:pPr>
            <a:endParaRPr b="0" lang="en-US" sz="2400" spc="-1" strike="noStrike">
              <a:latin typeface="Arial"/>
            </a:endParaRPr>
          </a:p>
        </p:txBody>
      </p:sp>
      <p:pic>
        <p:nvPicPr>
          <p:cNvPr id="422" name="Google Shape;320;p28" descr=""/>
          <p:cNvPicPr/>
          <p:nvPr/>
        </p:nvPicPr>
        <p:blipFill>
          <a:blip r:embed="rId1"/>
          <a:stretch/>
        </p:blipFill>
        <p:spPr>
          <a:xfrm>
            <a:off x="6890040" y="1463760"/>
            <a:ext cx="4599720" cy="309492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3" name="Google Shape;325;p29" descr="Graphical user interface, application&#10;&#10;Description automatically generated"/>
          <p:cNvPicPr/>
          <p:nvPr/>
        </p:nvPicPr>
        <p:blipFill>
          <a:blip r:embed="rId1"/>
          <a:srcRect l="0" t="0" r="3111" b="0"/>
          <a:stretch/>
        </p:blipFill>
        <p:spPr>
          <a:xfrm>
            <a:off x="48960" y="0"/>
            <a:ext cx="12191400" cy="6857280"/>
          </a:xfrm>
          <a:prstGeom prst="rect">
            <a:avLst/>
          </a:prstGeom>
          <a:ln w="0">
            <a:noFill/>
          </a:ln>
        </p:spPr>
      </p:pic>
      <p:sp>
        <p:nvSpPr>
          <p:cNvPr id="424" name="CustomShape 1"/>
          <p:cNvSpPr/>
          <p:nvPr/>
        </p:nvSpPr>
        <p:spPr>
          <a:xfrm>
            <a:off x="6012720" y="6083280"/>
            <a:ext cx="6691320" cy="715320"/>
          </a:xfrm>
          <a:prstGeom prst="rect">
            <a:avLst/>
          </a:prstGeom>
          <a:noFill/>
          <a:ln w="0">
            <a:noFill/>
          </a:ln>
        </p:spPr>
        <p:style>
          <a:lnRef idx="0"/>
          <a:fillRef idx="0"/>
          <a:effectRef idx="0"/>
          <a:fontRef idx="minor"/>
        </p:style>
        <p:txBody>
          <a:bodyPr lIns="90000" rIns="90000" tIns="45000" bIns="45000" anchor="b">
            <a:normAutofit fontScale="55000"/>
          </a:bodyPr>
          <a:p>
            <a:pPr>
              <a:lnSpc>
                <a:spcPct val="90000"/>
              </a:lnSpc>
              <a:tabLst>
                <a:tab algn="l" pos="0"/>
              </a:tabLst>
            </a:pPr>
            <a:r>
              <a:rPr b="1" lang="en-US" sz="8000" spc="-1" strike="noStrike">
                <a:solidFill>
                  <a:srgbClr val="000000"/>
                </a:solidFill>
                <a:latin typeface="Calibri"/>
                <a:ea typeface="Calibri"/>
              </a:rPr>
              <a:t>Kotak Spiral</a:t>
            </a:r>
            <a:endParaRPr b="0" lang="en-US" sz="8000" spc="-1" strike="noStrike">
              <a:latin typeface="Arial"/>
            </a:endParaRPr>
          </a:p>
        </p:txBody>
      </p:sp>
    </p:spTree>
  </p:cSld>
  <mc:AlternateContent>
    <mc:Choice Requires="p14">
      <p:transition spd="slow" p14:dur="2000"/>
    </mc:Choice>
    <mc:Fallback>
      <p:transition spd="slow"/>
    </mc:Fallback>
  </mc:AlternateContent>
  <p:timing>
    <p:tnLst>
      <p:par>
        <p:cTn id="57" dur="indefinite" restart="never" nodeType="tmRoot">
          <p:childTnLst>
            <p:seq>
              <p:cTn id="58" dur="indefinite" nodeType="mainSeq">
                <p:childTnLst>
                  <p:par>
                    <p:cTn id="59" fill="hold">
                      <p:stCondLst>
                        <p:cond delay="0"/>
                      </p:stCondLst>
                      <p:childTnLst>
                        <p:par>
                          <p:cTn id="60" fill="hold">
                            <p:stCondLst>
                              <p:cond delay="0"/>
                            </p:stCondLst>
                            <p:childTnLst>
                              <p:par>
                                <p:cTn id="61" nodeType="withEffect" fill="hold" presetClass="entr" presetID="10">
                                  <p:stCondLst>
                                    <p:cond delay="1000"/>
                                  </p:stCondLst>
                                  <p:childTnLst>
                                    <p:set>
                                      <p:cBhvr>
                                        <p:cTn id="62" dur="1" fill="hold">
                                          <p:stCondLst>
                                            <p:cond delay="0"/>
                                          </p:stCondLst>
                                        </p:cTn>
                                        <p:tgtEl>
                                          <p:spTgt spid="424"/>
                                        </p:tgtEl>
                                        <p:attrNameLst>
                                          <p:attrName>style.visibility</p:attrName>
                                        </p:attrNameLst>
                                      </p:cBhvr>
                                      <p:to>
                                        <p:strVal val="visible"/>
                                      </p:to>
                                    </p:set>
                                    <p:animEffect filter="fade" transition="in">
                                      <p:cBhvr additive="repl">
                                        <p:cTn id="63" dur="4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8" name="Google Shape;116;p3" descr="A group of people standing in front of a large screen&#10;&#10;Description automatically generated"/>
          <p:cNvPicPr/>
          <p:nvPr/>
        </p:nvPicPr>
        <p:blipFill>
          <a:blip r:embed="rId1"/>
          <a:stretch/>
        </p:blipFill>
        <p:spPr>
          <a:xfrm>
            <a:off x="0" y="1440"/>
            <a:ext cx="12191400" cy="685476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5" name="Google Shape;331;p30" descr=""/>
          <p:cNvPicPr/>
          <p:nvPr/>
        </p:nvPicPr>
        <p:blipFill>
          <a:blip r:embed="rId1"/>
          <a:stretch/>
        </p:blipFill>
        <p:spPr>
          <a:xfrm>
            <a:off x="1068840" y="47520"/>
            <a:ext cx="9788760" cy="671976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6" name="Google Shape;336;p31" descr="A picture containing table&#10;&#10;Description automatically generated"/>
          <p:cNvPicPr/>
          <p:nvPr/>
        </p:nvPicPr>
        <p:blipFill>
          <a:blip r:embed="rId1"/>
          <a:srcRect l="0" t="1315" r="0" b="0"/>
          <a:stretch/>
        </p:blipFill>
        <p:spPr>
          <a:xfrm>
            <a:off x="-373320" y="334080"/>
            <a:ext cx="12191400" cy="6857280"/>
          </a:xfrm>
          <a:prstGeom prst="rect">
            <a:avLst/>
          </a:prstGeom>
          <a:ln w="0">
            <a:noFill/>
          </a:ln>
        </p:spPr>
      </p:pic>
      <p:sp>
        <p:nvSpPr>
          <p:cNvPr id="427" name="CustomShape 1"/>
          <p:cNvSpPr/>
          <p:nvPr/>
        </p:nvSpPr>
        <p:spPr>
          <a:xfrm>
            <a:off x="4284000" y="3510000"/>
            <a:ext cx="2730600" cy="17362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1" lang="en-US" sz="3600" spc="-1" strike="noStrike">
                <a:solidFill>
                  <a:srgbClr val="ffffff"/>
                </a:solidFill>
                <a:latin typeface="Play"/>
                <a:ea typeface="Play"/>
              </a:rPr>
              <a:t>3 LINGKARAN</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8" name="Google Shape;342;p32" descr=""/>
          <p:cNvPicPr/>
          <p:nvPr/>
        </p:nvPicPr>
        <p:blipFill>
          <a:blip r:embed="rId1"/>
          <a:stretch/>
        </p:blipFill>
        <p:spPr>
          <a:xfrm>
            <a:off x="1148400" y="23760"/>
            <a:ext cx="9527040" cy="688104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9" name="Google Shape;347;p33" descr=""/>
          <p:cNvPicPr/>
          <p:nvPr/>
        </p:nvPicPr>
        <p:blipFill>
          <a:blip r:embed="rId1"/>
          <a:srcRect l="0" t="0" r="15551" b="0"/>
          <a:stretch/>
        </p:blipFill>
        <p:spPr>
          <a:xfrm>
            <a:off x="-117720" y="-88560"/>
            <a:ext cx="12191400" cy="6857280"/>
          </a:xfrm>
          <a:prstGeom prst="rect">
            <a:avLst/>
          </a:prstGeom>
          <a:ln w="0">
            <a:noFill/>
          </a:ln>
        </p:spPr>
      </p:pic>
      <p:sp>
        <p:nvSpPr>
          <p:cNvPr id="430" name="CustomShape 1"/>
          <p:cNvSpPr/>
          <p:nvPr/>
        </p:nvSpPr>
        <p:spPr>
          <a:xfrm>
            <a:off x="5724360" y="3902760"/>
            <a:ext cx="1563840" cy="13701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1" lang="en-US" sz="2800" spc="-1" strike="noStrike">
                <a:solidFill>
                  <a:srgbClr val="ffffff"/>
                </a:solidFill>
                <a:latin typeface="Play"/>
                <a:ea typeface="Play"/>
              </a:rPr>
              <a:t>DISK MOVER</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1" name="Google Shape;353;p34" descr=""/>
          <p:cNvPicPr/>
          <p:nvPr/>
        </p:nvPicPr>
        <p:blipFill>
          <a:blip r:embed="rId1"/>
          <a:stretch/>
        </p:blipFill>
        <p:spPr>
          <a:xfrm>
            <a:off x="1068840" y="22680"/>
            <a:ext cx="9958320" cy="679392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639000" y="639360"/>
            <a:ext cx="3571200" cy="3572640"/>
          </a:xfrm>
          <a:prstGeom prst="rect">
            <a:avLst/>
          </a:prstGeom>
          <a:noFill/>
          <a:ln w="0">
            <a:noFill/>
          </a:ln>
        </p:spPr>
        <p:style>
          <a:lnRef idx="0"/>
          <a:fillRef idx="0"/>
          <a:effectRef idx="0"/>
          <a:fontRef idx="minor"/>
        </p:style>
        <p:txBody>
          <a:bodyPr lIns="90000" rIns="90000" tIns="45000" bIns="45000" anchor="b">
            <a:normAutofit/>
          </a:bodyPr>
          <a:p>
            <a:pPr>
              <a:lnSpc>
                <a:spcPct val="90000"/>
              </a:lnSpc>
              <a:tabLst>
                <a:tab algn="l" pos="0"/>
              </a:tabLst>
            </a:pPr>
            <a:r>
              <a:rPr b="0" lang="en-US" sz="5100" spc="-1" strike="noStrike">
                <a:solidFill>
                  <a:srgbClr val="000000"/>
                </a:solidFill>
                <a:latin typeface="Calibri"/>
                <a:ea typeface="Calibri"/>
              </a:rPr>
              <a:t>2. Algoritma Pencabangan (Condition)</a:t>
            </a:r>
            <a:br/>
            <a:endParaRPr b="0" lang="en-US" sz="5100" spc="-1" strike="noStrike">
              <a:latin typeface="Arial"/>
            </a:endParaRPr>
          </a:p>
        </p:txBody>
      </p:sp>
      <p:pic>
        <p:nvPicPr>
          <p:cNvPr id="433" name="Google Shape;359;p35" descr=""/>
          <p:cNvPicPr/>
          <p:nvPr/>
        </p:nvPicPr>
        <p:blipFill>
          <a:blip r:embed="rId1"/>
          <a:stretch/>
        </p:blipFill>
        <p:spPr>
          <a:xfrm>
            <a:off x="4654440" y="1146240"/>
            <a:ext cx="7214040" cy="4537080"/>
          </a:xfrm>
          <a:prstGeom prst="rect">
            <a:avLst/>
          </a:prstGeom>
          <a:ln w="0">
            <a:noFill/>
          </a:ln>
        </p:spPr>
      </p:pic>
    </p:spTree>
  </p:cSld>
  <mc:AlternateContent>
    <mc:Choice Requires="p14">
      <p:transition spd="slow" p14:dur="2000"/>
    </mc:Choice>
    <mc:Fallback>
      <p:transition spd="slow"/>
    </mc:Fallback>
  </mc:AlternateContent>
  <p:timing>
    <p:tnLst>
      <p:par>
        <p:cTn id="64" dur="indefinite" restart="never" nodeType="tmRoot">
          <p:childTnLst>
            <p:seq>
              <p:cTn id="65" dur="indefinite" nodeType="mainSeq">
                <p:childTnLst>
                  <p:par>
                    <p:cTn id="66" fill="hold">
                      <p:stCondLst>
                        <p:cond delay="0"/>
                      </p:stCondLst>
                      <p:childTnLst>
                        <p:par>
                          <p:cTn id="67" fill="hold">
                            <p:stCondLst>
                              <p:cond delay="0"/>
                            </p:stCondLst>
                            <p:childTnLst>
                              <p:par>
                                <p:cTn id="68" nodeType="withEffect" fill="hold" presetClass="entr" presetID="10">
                                  <p:stCondLst>
                                    <p:cond delay="500"/>
                                  </p:stCondLst>
                                  <p:childTnLst>
                                    <p:set>
                                      <p:cBhvr>
                                        <p:cTn id="69" dur="1" fill="hold">
                                          <p:stCondLst>
                                            <p:cond delay="0"/>
                                          </p:stCondLst>
                                        </p:cTn>
                                        <p:tgtEl>
                                          <p:spTgt spid="432"/>
                                        </p:tgtEl>
                                        <p:attrNameLst>
                                          <p:attrName>style.visibility</p:attrName>
                                        </p:attrNameLst>
                                      </p:cBhvr>
                                      <p:to>
                                        <p:strVal val="visible"/>
                                      </p:to>
                                    </p:set>
                                    <p:animEffect filter="fade" transition="in">
                                      <p:cBhvr additive="repl">
                                        <p:cTn id="70" dur="4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4" name="CustomShape 1"/>
          <p:cNvSpPr/>
          <p:nvPr/>
        </p:nvSpPr>
        <p:spPr>
          <a:xfrm>
            <a:off x="0" y="0"/>
            <a:ext cx="12191400" cy="6857280"/>
          </a:xfrm>
          <a:prstGeom prst="rect">
            <a:avLst/>
          </a:prstGeom>
          <a:solidFill>
            <a:schemeClr val="lt1"/>
          </a:solidFill>
          <a:ln w="0">
            <a:noFill/>
          </a:ln>
        </p:spPr>
        <p:style>
          <a:lnRef idx="0"/>
          <a:fillRef idx="0"/>
          <a:effectRef idx="0"/>
          <a:fontRef idx="minor"/>
        </p:style>
      </p:sp>
      <p:sp>
        <p:nvSpPr>
          <p:cNvPr id="435" name="CustomShape 2"/>
          <p:cNvSpPr/>
          <p:nvPr/>
        </p:nvSpPr>
        <p:spPr>
          <a:xfrm flipH="1" rot="5400000">
            <a:off x="-1418040" y="1418040"/>
            <a:ext cx="6874920" cy="4039920"/>
          </a:xfrm>
          <a:prstGeom prst="rect">
            <a:avLst/>
          </a:prstGeom>
          <a:gradFill rotWithShape="0">
            <a:gsLst>
              <a:gs pos="0">
                <a:srgbClr val="000000"/>
              </a:gs>
              <a:gs pos="100000">
                <a:srgbClr val="2f5496"/>
              </a:gs>
            </a:gsLst>
            <a:lin ang="13200000"/>
          </a:gradFill>
          <a:ln w="0">
            <a:noFill/>
          </a:ln>
        </p:spPr>
        <p:style>
          <a:lnRef idx="0"/>
          <a:fillRef idx="0"/>
          <a:effectRef idx="0"/>
          <a:fontRef idx="minor"/>
        </p:style>
      </p:sp>
      <p:sp>
        <p:nvSpPr>
          <p:cNvPr id="436" name="CustomShape 3"/>
          <p:cNvSpPr/>
          <p:nvPr/>
        </p:nvSpPr>
        <p:spPr>
          <a:xfrm rot="16200000">
            <a:off x="-158040" y="2661120"/>
            <a:ext cx="4354920" cy="4037760"/>
          </a:xfrm>
          <a:prstGeom prst="rect">
            <a:avLst/>
          </a:prstGeom>
          <a:gradFill rotWithShape="0">
            <a:gsLst>
              <a:gs pos="0">
                <a:srgbClr val="4472c4">
                  <a:alpha val="50196"/>
                </a:srgbClr>
              </a:gs>
              <a:gs pos="100000">
                <a:srgbClr val="1f3864">
                  <a:alpha val="0"/>
                </a:srgbClr>
              </a:gs>
            </a:gsLst>
            <a:lin ang="6000000"/>
          </a:gradFill>
          <a:ln w="0">
            <a:noFill/>
          </a:ln>
        </p:spPr>
        <p:style>
          <a:lnRef idx="0"/>
          <a:fillRef idx="0"/>
          <a:effectRef idx="0"/>
          <a:fontRef idx="minor"/>
        </p:style>
      </p:sp>
      <p:sp>
        <p:nvSpPr>
          <p:cNvPr id="437" name="CustomShape 4"/>
          <p:cNvSpPr/>
          <p:nvPr/>
        </p:nvSpPr>
        <p:spPr>
          <a:xfrm flipH="1" rot="16200000">
            <a:off x="-1180440" y="1637640"/>
            <a:ext cx="6856920" cy="3580560"/>
          </a:xfrm>
          <a:prstGeom prst="rect">
            <a:avLst/>
          </a:prstGeom>
          <a:gradFill rotWithShape="0">
            <a:gsLst>
              <a:gs pos="31000">
                <a:srgbClr val="4472c4">
                  <a:alpha val="0"/>
                </a:srgbClr>
              </a:gs>
              <a:gs pos="100000">
                <a:srgbClr val="000000">
                  <a:alpha val="59215"/>
                </a:srgbClr>
              </a:gs>
            </a:gsLst>
            <a:lin ang="18600000"/>
          </a:gradFill>
          <a:ln w="0">
            <a:noFill/>
          </a:ln>
        </p:spPr>
        <p:style>
          <a:lnRef idx="0"/>
          <a:fillRef idx="0"/>
          <a:effectRef idx="0"/>
          <a:fontRef idx="minor"/>
        </p:style>
      </p:sp>
      <p:sp>
        <p:nvSpPr>
          <p:cNvPr id="438" name="CustomShape 5"/>
          <p:cNvSpPr/>
          <p:nvPr/>
        </p:nvSpPr>
        <p:spPr>
          <a:xfrm rot="6097800">
            <a:off x="-745920" y="1200600"/>
            <a:ext cx="4807440" cy="4087800"/>
          </a:xfrm>
          <a:custGeom>
            <a:avLst/>
            <a:gdLst/>
            <a:ah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rotWithShape="0">
            <a:gsLst>
              <a:gs pos="39000">
                <a:srgbClr val="8da9db">
                  <a:alpha val="0"/>
                </a:srgbClr>
              </a:gs>
              <a:gs pos="100000">
                <a:srgbClr val="2f5496">
                  <a:alpha val="26274"/>
                </a:srgbClr>
              </a:gs>
            </a:gsLst>
            <a:lin ang="3096000"/>
          </a:gradFill>
          <a:ln w="0">
            <a:noFill/>
          </a:ln>
        </p:spPr>
        <p:style>
          <a:lnRef idx="0"/>
          <a:fillRef idx="0"/>
          <a:effectRef idx="0"/>
          <a:fontRef idx="minor"/>
        </p:style>
      </p:sp>
      <p:sp>
        <p:nvSpPr>
          <p:cNvPr id="439" name="CustomShape 6"/>
          <p:cNvSpPr/>
          <p:nvPr/>
        </p:nvSpPr>
        <p:spPr>
          <a:xfrm>
            <a:off x="659880" y="2766960"/>
            <a:ext cx="2880000" cy="3071160"/>
          </a:xfrm>
          <a:prstGeom prst="rect">
            <a:avLst/>
          </a:prstGeom>
          <a:noFill/>
          <a:ln w="0">
            <a:noFill/>
          </a:ln>
        </p:spPr>
        <p:style>
          <a:lnRef idx="0"/>
          <a:fillRef idx="0"/>
          <a:effectRef idx="0"/>
          <a:fontRef idx="minor"/>
        </p:style>
        <p:txBody>
          <a:bodyPr lIns="90000" rIns="90000" tIns="45000" bIns="45000">
            <a:normAutofit/>
          </a:bodyPr>
          <a:p>
            <a:pPr>
              <a:lnSpc>
                <a:spcPct val="90000"/>
              </a:lnSpc>
              <a:tabLst>
                <a:tab algn="l" pos="0"/>
              </a:tabLst>
            </a:pPr>
            <a:r>
              <a:rPr b="0" lang="en-US" sz="4000" spc="-1" strike="noStrike">
                <a:solidFill>
                  <a:srgbClr val="ffffff"/>
                </a:solidFill>
                <a:latin typeface="Calibri"/>
                <a:ea typeface="Calibri"/>
              </a:rPr>
              <a:t>Struktur IF-THEN-ELSE</a:t>
            </a:r>
            <a:endParaRPr b="0" lang="en-US" sz="4000" spc="-1" strike="noStrike">
              <a:latin typeface="Arial"/>
            </a:endParaRPr>
          </a:p>
        </p:txBody>
      </p:sp>
      <p:pic>
        <p:nvPicPr>
          <p:cNvPr id="440" name="Google Shape;370;p36" descr="Struktur Percabangan | KULIAHKU"/>
          <p:cNvPicPr/>
          <p:nvPr/>
        </p:nvPicPr>
        <p:blipFill>
          <a:blip r:embed="rId1"/>
          <a:stretch/>
        </p:blipFill>
        <p:spPr>
          <a:xfrm>
            <a:off x="4502520" y="633960"/>
            <a:ext cx="7225200" cy="558900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1" name="CustomShape 1"/>
          <p:cNvSpPr/>
          <p:nvPr/>
        </p:nvSpPr>
        <p:spPr>
          <a:xfrm>
            <a:off x="0" y="0"/>
            <a:ext cx="12191400" cy="6857280"/>
          </a:xfrm>
          <a:prstGeom prst="rect">
            <a:avLst/>
          </a:prstGeom>
          <a:solidFill>
            <a:schemeClr val="lt1"/>
          </a:solidFill>
          <a:ln w="0">
            <a:noFill/>
          </a:ln>
        </p:spPr>
        <p:style>
          <a:lnRef idx="0"/>
          <a:fillRef idx="0"/>
          <a:effectRef idx="0"/>
          <a:fontRef idx="minor"/>
        </p:style>
      </p:sp>
      <p:sp>
        <p:nvSpPr>
          <p:cNvPr id="442" name="CustomShape 2"/>
          <p:cNvSpPr/>
          <p:nvPr/>
        </p:nvSpPr>
        <p:spPr>
          <a:xfrm>
            <a:off x="4038480" y="0"/>
            <a:ext cx="8156880" cy="6857280"/>
          </a:xfrm>
          <a:prstGeom prst="rect">
            <a:avLst/>
          </a:prstGeom>
          <a:gradFill rotWithShape="0">
            <a:gsLst>
              <a:gs pos="0">
                <a:srgbClr val="4472c4"/>
              </a:gs>
              <a:gs pos="50000">
                <a:srgbClr val="4472c4"/>
              </a:gs>
              <a:gs pos="100000">
                <a:srgbClr val="4472c4"/>
              </a:gs>
            </a:gsLst>
            <a:lin ang="18000000"/>
          </a:gradFill>
          <a:ln w="0">
            <a:noFill/>
          </a:ln>
        </p:spPr>
        <p:style>
          <a:lnRef idx="0"/>
          <a:fillRef idx="0"/>
          <a:effectRef idx="0"/>
          <a:fontRef idx="minor"/>
        </p:style>
      </p:sp>
      <p:sp>
        <p:nvSpPr>
          <p:cNvPr id="443" name="CustomShape 3"/>
          <p:cNvSpPr/>
          <p:nvPr/>
        </p:nvSpPr>
        <p:spPr>
          <a:xfrm flipH="1">
            <a:off x="4033800" y="1839960"/>
            <a:ext cx="8156880" cy="5016960"/>
          </a:xfrm>
          <a:prstGeom prst="rect">
            <a:avLst/>
          </a:prstGeom>
          <a:gradFill rotWithShape="0">
            <a:gsLst>
              <a:gs pos="0">
                <a:srgbClr val="8da9db">
                  <a:alpha val="30196"/>
                </a:srgbClr>
              </a:gs>
              <a:gs pos="100000">
                <a:srgbClr val="000000">
                  <a:alpha val="44313"/>
                </a:srgbClr>
              </a:gs>
            </a:gsLst>
            <a:lin ang="4800000"/>
          </a:gradFill>
          <a:ln w="0">
            <a:noFill/>
          </a:ln>
        </p:spPr>
        <p:style>
          <a:lnRef idx="0"/>
          <a:fillRef idx="0"/>
          <a:effectRef idx="0"/>
          <a:fontRef idx="minor"/>
        </p:style>
      </p:sp>
      <p:sp>
        <p:nvSpPr>
          <p:cNvPr id="444" name="CustomShape 4"/>
          <p:cNvSpPr/>
          <p:nvPr/>
        </p:nvSpPr>
        <p:spPr>
          <a:xfrm flipH="1" rot="5400000">
            <a:off x="4061880" y="-32400"/>
            <a:ext cx="6857280" cy="6922800"/>
          </a:xfrm>
          <a:prstGeom prst="rect">
            <a:avLst/>
          </a:prstGeom>
          <a:gradFill rotWithShape="0">
            <a:gsLst>
              <a:gs pos="56000">
                <a:srgbClr val="8da9db">
                  <a:alpha val="0"/>
                </a:srgbClr>
              </a:gs>
              <a:gs pos="100000">
                <a:srgbClr val="4472c4"/>
              </a:gs>
            </a:gsLst>
            <a:lin ang="1200000"/>
          </a:gradFill>
          <a:ln w="0">
            <a:noFill/>
          </a:ln>
        </p:spPr>
        <p:style>
          <a:lnRef idx="0"/>
          <a:fillRef idx="0"/>
          <a:effectRef idx="0"/>
          <a:fontRef idx="minor"/>
        </p:style>
      </p:sp>
      <p:pic>
        <p:nvPicPr>
          <p:cNvPr id="445" name="Google Shape;379;p37" descr="V07 - if-then-else Conditional Control Statements - YouTube"/>
          <p:cNvPicPr/>
          <p:nvPr/>
        </p:nvPicPr>
        <p:blipFill>
          <a:blip r:embed="rId1"/>
          <a:stretch/>
        </p:blipFill>
        <p:spPr>
          <a:xfrm>
            <a:off x="734040" y="555120"/>
            <a:ext cx="10565640" cy="594288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6" name="CustomShape 1"/>
          <p:cNvSpPr/>
          <p:nvPr/>
        </p:nvSpPr>
        <p:spPr>
          <a:xfrm>
            <a:off x="336960" y="311400"/>
            <a:ext cx="4331520" cy="6178680"/>
          </a:xfrm>
          <a:prstGeom prst="rect">
            <a:avLst/>
          </a:prstGeom>
          <a:solidFill>
            <a:srgbClr val="404040"/>
          </a:solidFill>
          <a:ln cap="sq" w="127000">
            <a:solidFill>
              <a:srgbClr val="404040"/>
            </a:solidFill>
            <a:miter/>
          </a:ln>
        </p:spPr>
        <p:style>
          <a:lnRef idx="0"/>
          <a:fillRef idx="0"/>
          <a:effectRef idx="0"/>
          <a:fontRef idx="minor"/>
        </p:style>
      </p:sp>
      <p:sp>
        <p:nvSpPr>
          <p:cNvPr id="447" name="CustomShape 2"/>
          <p:cNvSpPr/>
          <p:nvPr/>
        </p:nvSpPr>
        <p:spPr>
          <a:xfrm>
            <a:off x="743040" y="743040"/>
            <a:ext cx="3475800" cy="4961880"/>
          </a:xfrm>
          <a:prstGeom prst="rect">
            <a:avLst/>
          </a:prstGeom>
          <a:noFill/>
          <a:ln w="0">
            <a:noFill/>
          </a:ln>
        </p:spPr>
        <p:style>
          <a:lnRef idx="0"/>
          <a:fillRef idx="0"/>
          <a:effectRef idx="0"/>
          <a:fontRef idx="minor"/>
        </p:style>
        <p:txBody>
          <a:bodyPr lIns="90000" rIns="90000" tIns="45000" bIns="45000" anchor="ctr">
            <a:normAutofit/>
          </a:bodyPr>
          <a:p>
            <a:pPr algn="ctr">
              <a:lnSpc>
                <a:spcPct val="90000"/>
              </a:lnSpc>
              <a:tabLst>
                <a:tab algn="l" pos="0"/>
              </a:tabLst>
            </a:pPr>
            <a:r>
              <a:rPr b="0" lang="en-US" sz="4400" spc="-1" strike="noStrike">
                <a:solidFill>
                  <a:srgbClr val="ffffff"/>
                </a:solidFill>
                <a:latin typeface="Calibri"/>
                <a:ea typeface="Calibri"/>
              </a:rPr>
              <a:t>Struktur IF-THEN-ELSE</a:t>
            </a:r>
            <a:br/>
            <a:r>
              <a:rPr b="0" lang="en-US" sz="4400" spc="-1" strike="noStrike">
                <a:solidFill>
                  <a:srgbClr val="ffffff"/>
                </a:solidFill>
                <a:latin typeface="Calibri"/>
                <a:ea typeface="Calibri"/>
              </a:rPr>
              <a:t>(dengan 3 kemungkinan)</a:t>
            </a:r>
            <a:endParaRPr b="0" lang="en-US" sz="4400" spc="-1" strike="noStrike">
              <a:latin typeface="Arial"/>
            </a:endParaRPr>
          </a:p>
        </p:txBody>
      </p:sp>
      <p:pic>
        <p:nvPicPr>
          <p:cNvPr id="448" name="Google Shape;386;p38" descr="Conditional (computer programming) - Wikipedia"/>
          <p:cNvPicPr/>
          <p:nvPr/>
        </p:nvPicPr>
        <p:blipFill>
          <a:blip r:embed="rId1"/>
          <a:stretch/>
        </p:blipFill>
        <p:spPr>
          <a:xfrm>
            <a:off x="6105240" y="488520"/>
            <a:ext cx="4669920" cy="588024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797040" y="1625760"/>
            <a:ext cx="3376800" cy="2721600"/>
          </a:xfrm>
          <a:prstGeom prst="rect">
            <a:avLst/>
          </a:prstGeom>
          <a:noFill/>
          <a:ln w="0">
            <a:noFill/>
          </a:ln>
        </p:spPr>
        <p:style>
          <a:lnRef idx="0"/>
          <a:fillRef idx="0"/>
          <a:effectRef idx="0"/>
          <a:fontRef idx="minor"/>
        </p:style>
        <p:txBody>
          <a:bodyPr lIns="90000" rIns="90000" tIns="45000" bIns="45000" anchor="b">
            <a:normAutofit/>
          </a:bodyPr>
          <a:p>
            <a:pPr algn="ctr">
              <a:lnSpc>
                <a:spcPct val="90000"/>
              </a:lnSpc>
              <a:tabLst>
                <a:tab algn="l" pos="0"/>
              </a:tabLst>
            </a:pPr>
            <a:r>
              <a:rPr b="0" lang="en-US" sz="4700" spc="-1" strike="noStrike">
                <a:solidFill>
                  <a:srgbClr val="000000"/>
                </a:solidFill>
                <a:latin typeface="Calibri"/>
                <a:ea typeface="Calibri"/>
              </a:rPr>
              <a:t>MENGENAL SENSOR </a:t>
            </a:r>
            <a:endParaRPr b="0" lang="en-US" sz="4700" spc="-1" strike="noStrike">
              <a:latin typeface="Arial"/>
            </a:endParaRPr>
          </a:p>
        </p:txBody>
      </p:sp>
      <p:sp>
        <p:nvSpPr>
          <p:cNvPr id="450" name="CustomShape 2"/>
          <p:cNvSpPr/>
          <p:nvPr/>
        </p:nvSpPr>
        <p:spPr>
          <a:xfrm>
            <a:off x="797040" y="4466880"/>
            <a:ext cx="3376800" cy="882360"/>
          </a:xfrm>
          <a:prstGeom prst="rect">
            <a:avLst/>
          </a:prstGeom>
          <a:noFill/>
          <a:ln w="0">
            <a:noFill/>
          </a:ln>
        </p:spPr>
        <p:style>
          <a:lnRef idx="0"/>
          <a:fillRef idx="0"/>
          <a:effectRef idx="0"/>
          <a:fontRef idx="minor"/>
        </p:style>
        <p:txBody>
          <a:bodyPr lIns="90000" rIns="90000" tIns="45000" bIns="45000">
            <a:normAutofit/>
          </a:bodyPr>
          <a:p>
            <a:pPr algn="ctr">
              <a:lnSpc>
                <a:spcPct val="90000"/>
              </a:lnSpc>
              <a:tabLst>
                <a:tab algn="l" pos="0"/>
              </a:tabLst>
            </a:pPr>
            <a:r>
              <a:rPr b="0" lang="en-US" sz="2200" spc="-1" strike="noStrike">
                <a:solidFill>
                  <a:srgbClr val="000000"/>
                </a:solidFill>
                <a:latin typeface="Calibri"/>
                <a:ea typeface="Calibri"/>
              </a:rPr>
              <a:t>Introduction to Robotic #3</a:t>
            </a:r>
            <a:endParaRPr b="0" lang="en-US" sz="2200" spc="-1" strike="noStrike">
              <a:latin typeface="Arial"/>
            </a:endParaRPr>
          </a:p>
          <a:p>
            <a:pPr algn="ctr">
              <a:lnSpc>
                <a:spcPct val="90000"/>
              </a:lnSpc>
              <a:spcBef>
                <a:spcPts val="1001"/>
              </a:spcBef>
              <a:tabLst>
                <a:tab algn="l" pos="0"/>
              </a:tabLst>
            </a:pPr>
            <a:r>
              <a:rPr b="0" lang="en-US" sz="2200" spc="-1" strike="noStrike">
                <a:solidFill>
                  <a:srgbClr val="000000"/>
                </a:solidFill>
                <a:latin typeface="Calibri"/>
                <a:ea typeface="Calibri"/>
              </a:rPr>
              <a:t>Teddy Marcus Zakaria</a:t>
            </a:r>
            <a:endParaRPr b="0" lang="en-US" sz="2200" spc="-1" strike="noStrike">
              <a:latin typeface="Arial"/>
            </a:endParaRPr>
          </a:p>
          <a:p>
            <a:pPr algn="ctr">
              <a:lnSpc>
                <a:spcPct val="90000"/>
              </a:lnSpc>
              <a:spcBef>
                <a:spcPts val="1001"/>
              </a:spcBef>
              <a:tabLst>
                <a:tab algn="l" pos="0"/>
              </a:tabLst>
            </a:pPr>
            <a:endParaRPr b="0" lang="en-US" sz="2200" spc="-1" strike="noStrike">
              <a:latin typeface="Arial"/>
            </a:endParaRPr>
          </a:p>
        </p:txBody>
      </p:sp>
      <p:pic>
        <p:nvPicPr>
          <p:cNvPr id="451" name="Google Shape;393;p39" descr=""/>
          <p:cNvPicPr/>
          <p:nvPr/>
        </p:nvPicPr>
        <p:blipFill>
          <a:blip r:embed="rId1"/>
          <a:stretch/>
        </p:blipFill>
        <p:spPr>
          <a:xfrm>
            <a:off x="4818240" y="154080"/>
            <a:ext cx="7177680" cy="6365160"/>
          </a:xfrm>
          <a:prstGeom prst="rect">
            <a:avLst/>
          </a:prstGeom>
          <a:ln w="0">
            <a:noFill/>
          </a:ln>
        </p:spPr>
      </p:pic>
      <p:sp>
        <p:nvSpPr>
          <p:cNvPr id="452" name="CustomShape 3"/>
          <p:cNvSpPr/>
          <p:nvPr/>
        </p:nvSpPr>
        <p:spPr>
          <a:xfrm>
            <a:off x="554040" y="888120"/>
            <a:ext cx="6096960" cy="11876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2c2d30"/>
                </a:solidFill>
                <a:latin typeface="Lato"/>
                <a:ea typeface="Lato"/>
              </a:rPr>
              <a:t>The </a:t>
            </a:r>
            <a:r>
              <a:rPr b="0" lang="en-US" sz="1800" spc="-1" strike="noStrike" u="sng">
                <a:solidFill>
                  <a:srgbClr val="0563c1"/>
                </a:solidFill>
                <a:uFillTx/>
                <a:latin typeface="Lato"/>
                <a:ea typeface="Lato"/>
                <a:hlinkClick r:id="rId2"/>
              </a:rPr>
              <a:t>VR Robot</a:t>
            </a:r>
            <a:r>
              <a:rPr b="0" lang="en-US" sz="1800" spc="-1" strike="noStrike">
                <a:solidFill>
                  <a:srgbClr val="2c2d30"/>
                </a:solidFill>
                <a:latin typeface="Lato"/>
                <a:ea typeface="Lato"/>
              </a:rPr>
              <a:t> has two Eye Sensors, one that faces forward, and another that faces down. The sensors can detect if there is an object present as well as detect color (red, green, blue, none).</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71" dur="indefinite" restart="never" nodeType="tmRoot">
          <p:childTnLst>
            <p:seq>
              <p:cTn id="72" dur="indefinite" nodeType="mainSeq">
                <p:childTnLst>
                  <p:par>
                    <p:cTn id="73" fill="hold">
                      <p:stCondLst>
                        <p:cond delay="0"/>
                      </p:stCondLst>
                      <p:childTnLst>
                        <p:par>
                          <p:cTn id="74" fill="hold">
                            <p:stCondLst>
                              <p:cond delay="0"/>
                            </p:stCondLst>
                            <p:childTnLst>
                              <p:par>
                                <p:cTn id="75" nodeType="withEffect" fill="hold" presetClass="entr" presetID="10">
                                  <p:stCondLst>
                                    <p:cond delay="1000"/>
                                  </p:stCondLst>
                                  <p:childTnLst>
                                    <p:set>
                                      <p:cBhvr>
                                        <p:cTn id="76" dur="1" fill="hold">
                                          <p:stCondLst>
                                            <p:cond delay="0"/>
                                          </p:stCondLst>
                                        </p:cTn>
                                        <p:tgtEl>
                                          <p:spTgt spid="449"/>
                                        </p:tgtEl>
                                        <p:attrNameLst>
                                          <p:attrName>style.visibility</p:attrName>
                                        </p:attrNameLst>
                                      </p:cBhvr>
                                      <p:to>
                                        <p:strVal val="visible"/>
                                      </p:to>
                                    </p:set>
                                    <p:animEffect filter="fade" transition="in">
                                      <p:cBhvr additive="repl">
                                        <p:cTn id="77" dur="7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838080" y="365040"/>
            <a:ext cx="10514880" cy="1324800"/>
          </a:xfrm>
          <a:prstGeom prst="rect">
            <a:avLst/>
          </a:prstGeom>
          <a:noFill/>
          <a:ln w="0">
            <a:noFill/>
          </a:ln>
        </p:spPr>
        <p:style>
          <a:lnRef idx="0"/>
          <a:fillRef idx="0"/>
          <a:effectRef idx="0"/>
          <a:fontRef idx="minor"/>
        </p:style>
      </p:sp>
      <p:pic>
        <p:nvPicPr>
          <p:cNvPr id="320" name="Google Shape;122;p4" descr=""/>
          <p:cNvPicPr/>
          <p:nvPr/>
        </p:nvPicPr>
        <p:blipFill>
          <a:blip r:embed="rId1"/>
          <a:stretch/>
        </p:blipFill>
        <p:spPr>
          <a:xfrm>
            <a:off x="0" y="-15120"/>
            <a:ext cx="12164400" cy="6872400"/>
          </a:xfrm>
          <a:prstGeom prst="rect">
            <a:avLst/>
          </a:prstGeom>
          <a:ln w="0">
            <a:noFill/>
          </a:ln>
        </p:spPr>
      </p:pic>
    </p:spTree>
  </p:cSld>
  <mc:AlternateContent>
    <mc:Choice Requires="p14">
      <p:transition spd="slow" p14:dur="2000"/>
    </mc:Choice>
    <mc:Fallback>
      <p:transition spd="slow"/>
    </mc:Fallback>
  </mc:AlternateContent>
  <p:timing>
    <p:tnLst>
      <p:par>
        <p:cTn id="22" dur="indefinite" restart="never" nodeType="tmRoot">
          <p:childTnLst>
            <p:seq>
              <p:cTn id="23" dur="indefinite" nodeType="mainSeq">
                <p:childTnLst>
                  <p:par>
                    <p:cTn id="24" fill="hold">
                      <p:stCondLst>
                        <p:cond delay="indefinite"/>
                      </p:stCondLst>
                      <p:childTnLst>
                        <p:par>
                          <p:cTn id="25" fill="hold">
                            <p:stCondLst>
                              <p:cond delay="0"/>
                            </p:stCondLst>
                            <p:childTnLst>
                              <p:par>
                                <p:cTn id="26" nodeType="clickEffect" fill="hold" presetClass="entr" presetID="10">
                                  <p:stCondLst>
                                    <p:cond delay="0"/>
                                  </p:stCondLst>
                                  <p:childTnLst>
                                    <p:set>
                                      <p:cBhvr>
                                        <p:cTn id="27" dur="1" fill="hold">
                                          <p:stCondLst>
                                            <p:cond delay="0"/>
                                          </p:stCondLst>
                                        </p:cTn>
                                        <p:tgtEl>
                                          <p:spTgt spid="320"/>
                                        </p:tgtEl>
                                        <p:attrNameLst>
                                          <p:attrName>style.visibility</p:attrName>
                                        </p:attrNameLst>
                                      </p:cBhvr>
                                      <p:to>
                                        <p:strVal val="visible"/>
                                      </p:to>
                                    </p:set>
                                    <p:animEffect filter="fade" transition="in">
                                      <p:cBhvr additive="repl">
                                        <p:cTn id="28" dur="1"/>
                                        <p:tgtEl>
                                          <p:spTgt spid="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565200" y="1204560"/>
            <a:ext cx="10963440" cy="1445760"/>
          </a:xfrm>
          <a:prstGeom prst="rect">
            <a:avLst/>
          </a:prstGeom>
          <a:noFill/>
          <a:ln w="0">
            <a:noFill/>
          </a:ln>
        </p:spPr>
        <p:style>
          <a:lnRef idx="0"/>
          <a:fillRef idx="0"/>
          <a:effectRef idx="0"/>
          <a:fontRef idx="minor"/>
        </p:style>
        <p:txBody>
          <a:bodyPr lIns="90000" rIns="90000" tIns="45000" bIns="45000" anchor="ctr">
            <a:normAutofit fontScale="64000"/>
          </a:bodyPr>
          <a:p>
            <a:pPr>
              <a:lnSpc>
                <a:spcPct val="90000"/>
              </a:lnSpc>
              <a:tabLst>
                <a:tab algn="l" pos="0"/>
              </a:tabLst>
            </a:pPr>
            <a:r>
              <a:rPr b="1" lang="en-US" sz="4400" spc="-1" strike="noStrike">
                <a:solidFill>
                  <a:srgbClr val="2c2d30"/>
                </a:solidFill>
                <a:latin typeface="Lato"/>
                <a:ea typeface="Lato"/>
              </a:rPr>
              <a:t>VEXcode VR Blocks Used with the Eye Sensors</a:t>
            </a:r>
            <a:br/>
            <a:endParaRPr b="0" lang="en-US" sz="4400" spc="-1" strike="noStrike">
              <a:latin typeface="Arial"/>
            </a:endParaRPr>
          </a:p>
        </p:txBody>
      </p:sp>
      <p:pic>
        <p:nvPicPr>
          <p:cNvPr id="454" name="Google Shape;400;p40" descr=""/>
          <p:cNvPicPr/>
          <p:nvPr/>
        </p:nvPicPr>
        <p:blipFill>
          <a:blip r:embed="rId1"/>
          <a:stretch/>
        </p:blipFill>
        <p:spPr>
          <a:xfrm>
            <a:off x="662760" y="2651400"/>
            <a:ext cx="4524840" cy="2653560"/>
          </a:xfrm>
          <a:prstGeom prst="rect">
            <a:avLst/>
          </a:prstGeom>
          <a:ln w="0">
            <a:noFill/>
          </a:ln>
        </p:spPr>
      </p:pic>
      <p:pic>
        <p:nvPicPr>
          <p:cNvPr id="455" name="Google Shape;401;p40" descr="Color sensing dropdown"/>
          <p:cNvPicPr/>
          <p:nvPr/>
        </p:nvPicPr>
        <p:blipFill>
          <a:blip r:embed="rId2"/>
          <a:stretch/>
        </p:blipFill>
        <p:spPr>
          <a:xfrm>
            <a:off x="6356880" y="2424600"/>
            <a:ext cx="5171760" cy="405504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stomShape 1"/>
          <p:cNvSpPr/>
          <p:nvPr/>
        </p:nvSpPr>
        <p:spPr>
          <a:xfrm>
            <a:off x="6872040" y="399960"/>
            <a:ext cx="4946040" cy="823320"/>
          </a:xfrm>
          <a:prstGeom prst="rect">
            <a:avLst/>
          </a:prstGeom>
          <a:noFill/>
          <a:ln w="0">
            <a:noFill/>
          </a:ln>
        </p:spPr>
        <p:style>
          <a:lnRef idx="0"/>
          <a:fillRef idx="0"/>
          <a:effectRef idx="0"/>
          <a:fontRef idx="minor"/>
        </p:style>
        <p:txBody>
          <a:bodyPr lIns="90000" rIns="90000" tIns="45000" bIns="45000">
            <a:normAutofit/>
          </a:bodyPr>
          <a:p>
            <a:pPr>
              <a:lnSpc>
                <a:spcPct val="100000"/>
              </a:lnSpc>
              <a:tabLst>
                <a:tab algn="l" pos="0"/>
              </a:tabLst>
            </a:pPr>
            <a:r>
              <a:rPr b="0" lang="en-US" sz="2400" spc="-1" strike="noStrike">
                <a:solidFill>
                  <a:srgbClr val="000000"/>
                </a:solidFill>
                <a:latin typeface="Calibri"/>
                <a:ea typeface="Calibri"/>
              </a:rPr>
              <a:t>Disk Maze Playground</a:t>
            </a:r>
            <a:endParaRPr b="0" lang="en-US" sz="2400" spc="-1" strike="noStrike">
              <a:latin typeface="Arial"/>
            </a:endParaRPr>
          </a:p>
        </p:txBody>
      </p:sp>
      <p:sp>
        <p:nvSpPr>
          <p:cNvPr id="457" name="CustomShape 2"/>
          <p:cNvSpPr/>
          <p:nvPr/>
        </p:nvSpPr>
        <p:spPr>
          <a:xfrm>
            <a:off x="5858640" y="4969440"/>
            <a:ext cx="5455800" cy="20106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ea typeface="Calibri"/>
              </a:rPr>
              <a:t>Jika mendeteksi hijau, maka belok kanan 90 derajat</a:t>
            </a:r>
            <a:endParaRPr b="0" lang="en-US" sz="1800" spc="-1" strike="noStrike">
              <a:latin typeface="Arial"/>
            </a:endParaRPr>
          </a:p>
          <a:p>
            <a:pPr>
              <a:lnSpc>
                <a:spcPct val="100000"/>
              </a:lnSpc>
              <a:tabLst>
                <a:tab algn="l" pos="0"/>
              </a:tabLst>
            </a:pPr>
            <a:r>
              <a:rPr b="0" lang="en-US" sz="1800" spc="-1" strike="noStrike">
                <a:solidFill>
                  <a:srgbClr val="000000"/>
                </a:solidFill>
                <a:latin typeface="Calibri"/>
                <a:ea typeface="Calibri"/>
              </a:rPr>
              <a:t>Jika mendeteksi biru, maka belok kiri 90 derajat</a:t>
            </a:r>
            <a:endParaRPr b="0" lang="en-US" sz="1800" spc="-1" strike="noStrike">
              <a:latin typeface="Arial"/>
            </a:endParaRPr>
          </a:p>
          <a:p>
            <a:pPr>
              <a:lnSpc>
                <a:spcPct val="100000"/>
              </a:lnSpc>
              <a:tabLst>
                <a:tab algn="l" pos="0"/>
              </a:tabLst>
            </a:pPr>
            <a:r>
              <a:rPr b="0" lang="en-US" sz="1800" spc="-1" strike="noStrike">
                <a:solidFill>
                  <a:srgbClr val="000000"/>
                </a:solidFill>
                <a:latin typeface="Calibri"/>
                <a:ea typeface="Calibri"/>
              </a:rPr>
              <a:t>Jika mendeteksi merah, maka berhenti</a:t>
            </a:r>
            <a:endParaRPr b="0" lang="en-US" sz="1800" spc="-1" strike="noStrike">
              <a:latin typeface="Arial"/>
            </a:endParaRPr>
          </a:p>
          <a:p>
            <a:pPr>
              <a:lnSpc>
                <a:spcPct val="100000"/>
              </a:lnSpc>
              <a:tabLst>
                <a:tab algn="l" pos="0"/>
              </a:tabLst>
            </a:pPr>
            <a:r>
              <a:rPr b="0" lang="en-US" sz="1800" spc="-1" strike="noStrike">
                <a:solidFill>
                  <a:srgbClr val="000000"/>
                </a:solidFill>
                <a:latin typeface="Calibri"/>
                <a:ea typeface="Calibri"/>
              </a:rPr>
              <a:t>Jika tidak mendeteksi, maka maju</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p:txBody>
      </p:sp>
      <p:pic>
        <p:nvPicPr>
          <p:cNvPr id="458" name="Google Shape;408;p41" descr=""/>
          <p:cNvPicPr/>
          <p:nvPr/>
        </p:nvPicPr>
        <p:blipFill>
          <a:blip r:embed="rId1"/>
          <a:stretch/>
        </p:blipFill>
        <p:spPr>
          <a:xfrm>
            <a:off x="5858640" y="1223640"/>
            <a:ext cx="5455800" cy="3603600"/>
          </a:xfrm>
          <a:prstGeom prst="rect">
            <a:avLst/>
          </a:prstGeom>
          <a:ln w="0">
            <a:noFill/>
          </a:ln>
        </p:spPr>
      </p:pic>
      <p:pic>
        <p:nvPicPr>
          <p:cNvPr id="459" name="Google Shape;409;p41" descr=""/>
          <p:cNvPicPr/>
          <p:nvPr/>
        </p:nvPicPr>
        <p:blipFill>
          <a:blip r:embed="rId2"/>
          <a:stretch/>
        </p:blipFill>
        <p:spPr>
          <a:xfrm>
            <a:off x="131040" y="-35280"/>
            <a:ext cx="5726880" cy="692748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839880" y="365040"/>
            <a:ext cx="10514880" cy="1324800"/>
          </a:xfrm>
          <a:prstGeom prst="rect">
            <a:avLst/>
          </a:prstGeom>
          <a:noFill/>
          <a:ln w="0">
            <a:noFill/>
          </a:ln>
        </p:spPr>
        <p:style>
          <a:lnRef idx="0"/>
          <a:fillRef idx="0"/>
          <a:effectRef idx="0"/>
          <a:fontRef idx="minor"/>
        </p:style>
        <p:txBody>
          <a:bodyPr lIns="90000" rIns="90000" tIns="45000" bIns="45000" anchor="ctr">
            <a:normAutofit fontScale="55000"/>
          </a:bodyPr>
          <a:p>
            <a:pPr>
              <a:lnSpc>
                <a:spcPct val="90000"/>
              </a:lnSpc>
              <a:tabLst>
                <a:tab algn="l" pos="0"/>
              </a:tabLst>
            </a:pPr>
            <a:r>
              <a:rPr b="1" lang="en-US" sz="4400" spc="-1" strike="noStrike">
                <a:solidFill>
                  <a:srgbClr val="2c2d30"/>
                </a:solidFill>
                <a:latin typeface="Lato"/>
                <a:ea typeface="Lato"/>
              </a:rPr>
              <a:t>Using the Down Eye Sensor in a VEXcode VR Project</a:t>
            </a:r>
            <a:br/>
            <a:endParaRPr b="0" lang="en-US" sz="4400" spc="-1" strike="noStrike">
              <a:latin typeface="Arial"/>
            </a:endParaRPr>
          </a:p>
        </p:txBody>
      </p:sp>
      <p:sp>
        <p:nvSpPr>
          <p:cNvPr id="461" name="CustomShape 2"/>
          <p:cNvSpPr/>
          <p:nvPr/>
        </p:nvSpPr>
        <p:spPr>
          <a:xfrm>
            <a:off x="839880" y="1681200"/>
            <a:ext cx="5157000" cy="823320"/>
          </a:xfrm>
          <a:prstGeom prst="rect">
            <a:avLst/>
          </a:prstGeom>
          <a:noFill/>
          <a:ln w="0">
            <a:noFill/>
          </a:ln>
        </p:spPr>
        <p:style>
          <a:lnRef idx="0"/>
          <a:fillRef idx="0"/>
          <a:effectRef idx="0"/>
          <a:fontRef idx="minor"/>
        </p:style>
        <p:txBody>
          <a:bodyPr lIns="90000" rIns="90000" tIns="45000" bIns="45000" anchor="b">
            <a:normAutofit/>
          </a:bodyPr>
          <a:p>
            <a:pPr>
              <a:lnSpc>
                <a:spcPct val="90000"/>
              </a:lnSpc>
              <a:tabLst>
                <a:tab algn="l" pos="0"/>
              </a:tabLst>
            </a:pPr>
            <a:r>
              <a:rPr b="1" lang="en-US" sz="2400" spc="-1" strike="noStrike">
                <a:solidFill>
                  <a:srgbClr val="000000"/>
                </a:solidFill>
                <a:latin typeface="Calibri"/>
                <a:ea typeface="Calibri"/>
              </a:rPr>
              <a:t>Disk Maze Playground</a:t>
            </a:r>
            <a:endParaRPr b="0" lang="en-US" sz="2400" spc="-1" strike="noStrike">
              <a:latin typeface="Arial"/>
            </a:endParaRPr>
          </a:p>
        </p:txBody>
      </p:sp>
      <p:sp>
        <p:nvSpPr>
          <p:cNvPr id="462" name="CustomShape 3"/>
          <p:cNvSpPr/>
          <p:nvPr/>
        </p:nvSpPr>
        <p:spPr>
          <a:xfrm>
            <a:off x="6172200" y="1681200"/>
            <a:ext cx="5182560" cy="823320"/>
          </a:xfrm>
          <a:prstGeom prst="rect">
            <a:avLst/>
          </a:prstGeom>
          <a:noFill/>
          <a:ln w="0">
            <a:noFill/>
          </a:ln>
        </p:spPr>
        <p:style>
          <a:lnRef idx="0"/>
          <a:fillRef idx="0"/>
          <a:effectRef idx="0"/>
          <a:fontRef idx="minor"/>
        </p:style>
        <p:txBody>
          <a:bodyPr lIns="90000" rIns="90000" tIns="45000" bIns="45000" anchor="b">
            <a:normAutofit/>
          </a:bodyPr>
          <a:p>
            <a:pPr>
              <a:lnSpc>
                <a:spcPct val="90000"/>
              </a:lnSpc>
              <a:tabLst>
                <a:tab algn="l" pos="0"/>
              </a:tabLst>
            </a:pPr>
            <a:r>
              <a:rPr b="1" lang="en-US" sz="2400" spc="-1" strike="noStrike">
                <a:solidFill>
                  <a:srgbClr val="000000"/>
                </a:solidFill>
                <a:latin typeface="Calibri"/>
                <a:ea typeface="Calibri"/>
              </a:rPr>
              <a:t>Disk Maze Playground</a:t>
            </a:r>
            <a:endParaRPr b="0" lang="en-US" sz="2400" spc="-1" strike="noStrike">
              <a:latin typeface="Arial"/>
            </a:endParaRPr>
          </a:p>
        </p:txBody>
      </p:sp>
      <p:pic>
        <p:nvPicPr>
          <p:cNvPr id="463" name="Google Shape;417;p42" descr=""/>
          <p:cNvPicPr/>
          <p:nvPr/>
        </p:nvPicPr>
        <p:blipFill>
          <a:blip r:embed="rId1"/>
          <a:stretch/>
        </p:blipFill>
        <p:spPr>
          <a:xfrm>
            <a:off x="1184400" y="3516480"/>
            <a:ext cx="4646160" cy="2963160"/>
          </a:xfrm>
          <a:prstGeom prst="rect">
            <a:avLst/>
          </a:prstGeom>
          <a:ln w="0">
            <a:noFill/>
          </a:ln>
        </p:spPr>
      </p:pic>
      <p:pic>
        <p:nvPicPr>
          <p:cNvPr id="464" name="Google Shape;418;p42" descr=""/>
          <p:cNvPicPr/>
          <p:nvPr/>
        </p:nvPicPr>
        <p:blipFill>
          <a:blip r:embed="rId2"/>
          <a:stretch/>
        </p:blipFill>
        <p:spPr>
          <a:xfrm>
            <a:off x="6032880" y="3514680"/>
            <a:ext cx="4486320" cy="296316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5" name="Google Shape;423;p43" descr=""/>
          <p:cNvPicPr/>
          <p:nvPr/>
        </p:nvPicPr>
        <p:blipFill>
          <a:blip r:embed="rId1"/>
          <a:stretch/>
        </p:blipFill>
        <p:spPr>
          <a:xfrm>
            <a:off x="565200" y="2654280"/>
            <a:ext cx="5078520" cy="2615040"/>
          </a:xfrm>
          <a:prstGeom prst="rect">
            <a:avLst/>
          </a:prstGeom>
          <a:ln w="0">
            <a:noFill/>
          </a:ln>
        </p:spPr>
      </p:pic>
      <p:sp>
        <p:nvSpPr>
          <p:cNvPr id="466" name="CustomShape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tabLst>
                <a:tab algn="l" pos="0"/>
              </a:tabLst>
            </a:pPr>
            <a:r>
              <a:rPr b="0" lang="en-US" sz="4400" spc="-1" strike="noStrike">
                <a:solidFill>
                  <a:srgbClr val="000000"/>
                </a:solidFill>
                <a:latin typeface="Calibri"/>
                <a:ea typeface="Calibri"/>
              </a:rPr>
              <a:t>Using the Front Eye Sensor with [Wait until] Quiz</a:t>
            </a:r>
            <a:endParaRPr b="0" lang="en-US" sz="4400" spc="-1" strike="noStrike">
              <a:latin typeface="Arial"/>
            </a:endParaRPr>
          </a:p>
        </p:txBody>
      </p:sp>
      <p:sp>
        <p:nvSpPr>
          <p:cNvPr id="467" name="CustomShape 2"/>
          <p:cNvSpPr/>
          <p:nvPr/>
        </p:nvSpPr>
        <p:spPr>
          <a:xfrm>
            <a:off x="5337360" y="2691720"/>
            <a:ext cx="5685480" cy="3188880"/>
          </a:xfrm>
          <a:prstGeom prst="rect">
            <a:avLst/>
          </a:prstGeom>
          <a:noFill/>
          <a:ln w="0">
            <a:noFill/>
          </a:ln>
        </p:spPr>
        <p:style>
          <a:lnRef idx="0"/>
          <a:fillRef idx="0"/>
          <a:effectRef idx="0"/>
          <a:fontRef idx="minor"/>
        </p:style>
        <p:txBody>
          <a:bodyPr lIns="90000" rIns="90000" tIns="45000" bIns="45000">
            <a:noAutofit/>
          </a:bodyPr>
          <a:p>
            <a:pPr>
              <a:lnSpc>
                <a:spcPct val="90000"/>
              </a:lnSpc>
              <a:tabLst>
                <a:tab algn="l" pos="0"/>
              </a:tabLst>
            </a:pPr>
            <a:r>
              <a:rPr b="1" lang="en-US" sz="2000" spc="-1" strike="noStrike">
                <a:solidFill>
                  <a:srgbClr val="000000"/>
                </a:solidFill>
                <a:latin typeface="Arial"/>
                <a:ea typeface="Arial"/>
              </a:rPr>
              <a:t>What will happen if the Front Eye Sensor detects green in this project?</a:t>
            </a:r>
            <a:endParaRPr b="0" lang="en-US" sz="2000" spc="-1" strike="noStrike">
              <a:latin typeface="Arial"/>
            </a:endParaRPr>
          </a:p>
          <a:p>
            <a:pPr lvl="1" marL="743040" indent="-285120">
              <a:lnSpc>
                <a:spcPct val="90000"/>
              </a:lnSpc>
              <a:spcBef>
                <a:spcPts val="799"/>
              </a:spcBef>
              <a:buClr>
                <a:srgbClr val="000000"/>
              </a:buClr>
              <a:buFont typeface="Calibri"/>
              <a:buAutoNum type="arabicPeriod"/>
              <a:tabLst>
                <a:tab algn="l" pos="0"/>
              </a:tabLst>
            </a:pPr>
            <a:r>
              <a:rPr b="0" lang="en-US" sz="2400" spc="-1" strike="noStrike">
                <a:solidFill>
                  <a:srgbClr val="000000"/>
                </a:solidFill>
                <a:latin typeface="Arial"/>
                <a:ea typeface="Arial"/>
              </a:rPr>
              <a:t>The VR Robot will turn right for 90 degrees.</a:t>
            </a:r>
            <a:endParaRPr b="0" lang="en-US" sz="2400" spc="-1" strike="noStrike">
              <a:latin typeface="Arial"/>
            </a:endParaRPr>
          </a:p>
          <a:p>
            <a:pPr lvl="1" marL="743040" indent="-285120">
              <a:lnSpc>
                <a:spcPct val="90000"/>
              </a:lnSpc>
              <a:spcBef>
                <a:spcPts val="601"/>
              </a:spcBef>
              <a:buClr>
                <a:srgbClr val="000000"/>
              </a:buClr>
              <a:buFont typeface="Calibri"/>
              <a:buAutoNum type="arabicPeriod"/>
              <a:tabLst>
                <a:tab algn="l" pos="0"/>
              </a:tabLst>
            </a:pPr>
            <a:r>
              <a:rPr b="0" lang="en-US" sz="2400" spc="-1" strike="noStrike">
                <a:solidFill>
                  <a:srgbClr val="000000"/>
                </a:solidFill>
                <a:latin typeface="Arial"/>
                <a:ea typeface="Arial"/>
              </a:rPr>
              <a:t>The VR Robot will turn left for 90 degrees.</a:t>
            </a:r>
            <a:endParaRPr b="0" lang="en-US" sz="2400" spc="-1" strike="noStrike">
              <a:latin typeface="Arial"/>
            </a:endParaRPr>
          </a:p>
          <a:p>
            <a:pPr lvl="1" marL="743040" indent="-285120">
              <a:lnSpc>
                <a:spcPct val="90000"/>
              </a:lnSpc>
              <a:spcBef>
                <a:spcPts val="601"/>
              </a:spcBef>
              <a:buClr>
                <a:srgbClr val="000000"/>
              </a:buClr>
              <a:buFont typeface="Calibri"/>
              <a:buAutoNum type="arabicPeriod"/>
              <a:tabLst>
                <a:tab algn="l" pos="0"/>
              </a:tabLst>
            </a:pPr>
            <a:r>
              <a:rPr b="0" lang="en-US" sz="2400" spc="-1" strike="noStrike">
                <a:solidFill>
                  <a:srgbClr val="000000"/>
                </a:solidFill>
                <a:latin typeface="Arial"/>
                <a:ea typeface="Arial"/>
              </a:rPr>
              <a:t>The VR Robot will turn drive forward.</a:t>
            </a:r>
            <a:endParaRPr b="0" lang="en-US" sz="2400" spc="-1" strike="noStrike">
              <a:latin typeface="Arial"/>
            </a:endParaRPr>
          </a:p>
          <a:p>
            <a:pPr lvl="1" marL="743040" indent="-285120">
              <a:lnSpc>
                <a:spcPct val="90000"/>
              </a:lnSpc>
              <a:spcBef>
                <a:spcPts val="601"/>
              </a:spcBef>
              <a:buClr>
                <a:srgbClr val="000000"/>
              </a:buClr>
              <a:buFont typeface="Calibri"/>
              <a:buAutoNum type="arabicPeriod"/>
              <a:tabLst>
                <a:tab algn="l" pos="0"/>
              </a:tabLst>
            </a:pPr>
            <a:r>
              <a:rPr b="0" lang="en-US" sz="2400" spc="-1" strike="noStrike">
                <a:solidFill>
                  <a:srgbClr val="000000"/>
                </a:solidFill>
                <a:latin typeface="Arial"/>
                <a:ea typeface="Arial"/>
              </a:rPr>
              <a:t>The VR Robot will turn stop driving.</a:t>
            </a:r>
            <a:endParaRPr b="0" lang="en-US" sz="2400" spc="-1" strike="noStrike">
              <a:latin typeface="Arial"/>
            </a:endParaRPr>
          </a:p>
          <a:p>
            <a:pPr marL="228600" indent="-100800">
              <a:lnSpc>
                <a:spcPct val="90000"/>
              </a:lnSpc>
              <a:spcBef>
                <a:spcPts val="1301"/>
              </a:spcBef>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tabLst>
                <a:tab algn="l" pos="0"/>
              </a:tabLst>
            </a:pPr>
            <a:r>
              <a:rPr b="0" lang="en-US" sz="4400" spc="-1" strike="noStrike">
                <a:solidFill>
                  <a:srgbClr val="000000"/>
                </a:solidFill>
                <a:latin typeface="Calibri"/>
                <a:ea typeface="Calibri"/>
              </a:rPr>
              <a:t>Using the Front Eye Sensor with [Wait until] Quiz</a:t>
            </a:r>
            <a:endParaRPr b="0" lang="en-US" sz="4400" spc="-1" strike="noStrike">
              <a:latin typeface="Arial"/>
            </a:endParaRPr>
          </a:p>
        </p:txBody>
      </p:sp>
      <p:sp>
        <p:nvSpPr>
          <p:cNvPr id="469" name="CustomShape 2"/>
          <p:cNvSpPr/>
          <p:nvPr/>
        </p:nvSpPr>
        <p:spPr>
          <a:xfrm>
            <a:off x="5337360" y="2691720"/>
            <a:ext cx="5685480" cy="3188880"/>
          </a:xfrm>
          <a:prstGeom prst="rect">
            <a:avLst/>
          </a:prstGeom>
          <a:noFill/>
          <a:ln w="0">
            <a:noFill/>
          </a:ln>
        </p:spPr>
        <p:style>
          <a:lnRef idx="0"/>
          <a:fillRef idx="0"/>
          <a:effectRef idx="0"/>
          <a:fontRef idx="minor"/>
        </p:style>
        <p:txBody>
          <a:bodyPr lIns="90000" rIns="90000" tIns="45000" bIns="45000">
            <a:noAutofit/>
          </a:bodyPr>
          <a:p>
            <a:pPr>
              <a:lnSpc>
                <a:spcPct val="90000"/>
              </a:lnSpc>
              <a:tabLst>
                <a:tab algn="l" pos="0"/>
              </a:tabLst>
            </a:pPr>
            <a:r>
              <a:rPr b="1" lang="en-US" sz="2000" spc="-1" strike="noStrike">
                <a:solidFill>
                  <a:srgbClr val="000000"/>
                </a:solidFill>
                <a:latin typeface="Arial"/>
                <a:ea typeface="Arial"/>
              </a:rPr>
              <a:t>What will happen when the Front Eye Sensor detects red in this project?</a:t>
            </a:r>
            <a:endParaRPr b="0" lang="en-US" sz="2000" spc="-1" strike="noStrike">
              <a:latin typeface="Arial"/>
            </a:endParaRPr>
          </a:p>
          <a:p>
            <a:pPr lvl="1" marL="743040" indent="-285120">
              <a:lnSpc>
                <a:spcPct val="90000"/>
              </a:lnSpc>
              <a:spcBef>
                <a:spcPts val="799"/>
              </a:spcBef>
              <a:buClr>
                <a:srgbClr val="000000"/>
              </a:buClr>
              <a:buFont typeface="Calibri"/>
              <a:buAutoNum type="arabicPeriod"/>
              <a:tabLst>
                <a:tab algn="l" pos="0"/>
              </a:tabLst>
            </a:pPr>
            <a:r>
              <a:rPr b="0" lang="en-US" sz="2400" spc="-1" strike="noStrike">
                <a:solidFill>
                  <a:srgbClr val="000000"/>
                </a:solidFill>
                <a:latin typeface="Arial"/>
                <a:ea typeface="Arial"/>
              </a:rPr>
              <a:t>The VR Robot will stop driving.</a:t>
            </a:r>
            <a:endParaRPr b="0" lang="en-US" sz="2400" spc="-1" strike="noStrike">
              <a:latin typeface="Arial"/>
            </a:endParaRPr>
          </a:p>
          <a:p>
            <a:pPr lvl="1" marL="743040" indent="-285120">
              <a:lnSpc>
                <a:spcPct val="90000"/>
              </a:lnSpc>
              <a:spcBef>
                <a:spcPts val="601"/>
              </a:spcBef>
              <a:buClr>
                <a:srgbClr val="000000"/>
              </a:buClr>
              <a:buFont typeface="Calibri"/>
              <a:buAutoNum type="arabicPeriod"/>
              <a:tabLst>
                <a:tab algn="l" pos="0"/>
              </a:tabLst>
            </a:pPr>
            <a:r>
              <a:rPr b="0" lang="en-US" sz="2400" spc="-1" strike="noStrike">
                <a:solidFill>
                  <a:srgbClr val="000000"/>
                </a:solidFill>
                <a:latin typeface="Arial"/>
                <a:ea typeface="Arial"/>
              </a:rPr>
              <a:t>The VR Robot will turn left for 90 degrees.</a:t>
            </a:r>
            <a:endParaRPr b="0" lang="en-US" sz="2400" spc="-1" strike="noStrike">
              <a:latin typeface="Arial"/>
            </a:endParaRPr>
          </a:p>
          <a:p>
            <a:pPr lvl="1" marL="743040" indent="-285120">
              <a:lnSpc>
                <a:spcPct val="90000"/>
              </a:lnSpc>
              <a:spcBef>
                <a:spcPts val="601"/>
              </a:spcBef>
              <a:buClr>
                <a:srgbClr val="000000"/>
              </a:buClr>
              <a:buFont typeface="Calibri"/>
              <a:buAutoNum type="arabicPeriod"/>
              <a:tabLst>
                <a:tab algn="l" pos="0"/>
              </a:tabLst>
            </a:pPr>
            <a:r>
              <a:rPr b="0" lang="en-US" sz="2400" spc="-1" strike="noStrike">
                <a:solidFill>
                  <a:srgbClr val="000000"/>
                </a:solidFill>
                <a:latin typeface="Arial"/>
                <a:ea typeface="Arial"/>
              </a:rPr>
              <a:t>The VR Robot will drive forward.</a:t>
            </a:r>
            <a:endParaRPr b="0" lang="en-US" sz="2400" spc="-1" strike="noStrike">
              <a:latin typeface="Arial"/>
            </a:endParaRPr>
          </a:p>
          <a:p>
            <a:pPr lvl="1" marL="743040" indent="-285120">
              <a:lnSpc>
                <a:spcPct val="90000"/>
              </a:lnSpc>
              <a:spcBef>
                <a:spcPts val="601"/>
              </a:spcBef>
              <a:buClr>
                <a:srgbClr val="000000"/>
              </a:buClr>
              <a:buFont typeface="Calibri"/>
              <a:buAutoNum type="arabicPeriod"/>
              <a:tabLst>
                <a:tab algn="l" pos="0"/>
              </a:tabLst>
            </a:pPr>
            <a:r>
              <a:rPr b="0" lang="en-US" sz="2400" spc="-1" strike="noStrike">
                <a:solidFill>
                  <a:srgbClr val="000000"/>
                </a:solidFill>
                <a:latin typeface="Arial"/>
                <a:ea typeface="Arial"/>
              </a:rPr>
              <a:t>The VR Robot will check the Front Eye Sensor repeatedly.</a:t>
            </a:r>
            <a:endParaRPr b="0" lang="en-US" sz="2400" spc="-1" strike="noStrike">
              <a:latin typeface="Arial"/>
            </a:endParaRPr>
          </a:p>
        </p:txBody>
      </p:sp>
      <p:pic>
        <p:nvPicPr>
          <p:cNvPr id="470" name="Google Shape;432;p44" descr=""/>
          <p:cNvPicPr/>
          <p:nvPr/>
        </p:nvPicPr>
        <p:blipFill>
          <a:blip r:embed="rId1"/>
          <a:stretch/>
        </p:blipFill>
        <p:spPr>
          <a:xfrm>
            <a:off x="564480" y="3249720"/>
            <a:ext cx="4772160" cy="271296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471" name="CustomShape 1"/>
          <p:cNvSpPr/>
          <p:nvPr/>
        </p:nvSpPr>
        <p:spPr>
          <a:xfrm>
            <a:off x="640080" y="5576760"/>
            <a:ext cx="10911240" cy="639360"/>
          </a:xfrm>
          <a:prstGeom prst="rect">
            <a:avLst/>
          </a:prstGeom>
          <a:noFill/>
          <a:ln w="0">
            <a:noFill/>
          </a:ln>
        </p:spPr>
        <p:style>
          <a:lnRef idx="0"/>
          <a:fillRef idx="0"/>
          <a:effectRef idx="0"/>
          <a:fontRef idx="minor"/>
        </p:style>
        <p:txBody>
          <a:bodyPr lIns="90000" rIns="90000" tIns="45000" bIns="45000" anchor="ctr">
            <a:normAutofit/>
          </a:bodyPr>
          <a:p>
            <a:pPr algn="ctr">
              <a:lnSpc>
                <a:spcPct val="90000"/>
              </a:lnSpc>
              <a:tabLst>
                <a:tab algn="l" pos="0"/>
              </a:tabLst>
            </a:pPr>
            <a:r>
              <a:rPr b="0" lang="en-US" sz="3200" spc="-1" strike="noStrike">
                <a:solidFill>
                  <a:srgbClr val="ffffff"/>
                </a:solidFill>
                <a:latin typeface="Calibri"/>
                <a:ea typeface="Calibri"/>
              </a:rPr>
              <a:t>LOGIKA PERMROGRAMAN ROBOTIKA</a:t>
            </a:r>
            <a:endParaRPr b="0" lang="en-US" sz="3200" spc="-1" strike="noStrike">
              <a:latin typeface="Arial"/>
            </a:endParaRPr>
          </a:p>
        </p:txBody>
      </p:sp>
      <p:pic>
        <p:nvPicPr>
          <p:cNvPr id="472" name="Google Shape;438;p45" descr="A group of colorful circles with text&#10;&#10;Description automatically generated"/>
          <p:cNvPicPr/>
          <p:nvPr/>
        </p:nvPicPr>
        <p:blipFill>
          <a:blip r:embed="rId1"/>
          <a:srcRect l="0" t="0" r="0" b="6189"/>
          <a:stretch/>
        </p:blipFill>
        <p:spPr>
          <a:xfrm>
            <a:off x="640080" y="640080"/>
            <a:ext cx="10911240" cy="4836240"/>
          </a:xfrm>
          <a:prstGeom prst="rect">
            <a:avLst/>
          </a:prstGeom>
          <a:ln w="19050">
            <a:solidFill>
              <a:schemeClr val="lt1"/>
            </a:solidFill>
            <a:miter/>
          </a:ln>
        </p:spPr>
      </p:pic>
    </p:spTree>
  </p:cSld>
  <mc:AlternateContent>
    <mc:Choice Requires="p14">
      <p:transition spd="slow" p14:dur="2000"/>
    </mc:Choice>
    <mc:Fallback>
      <p:transition spd="slow"/>
    </mc:Fallback>
  </mc:AlternateContent>
  <p:timing>
    <p:tnLst>
      <p:par>
        <p:cTn id="78" dur="indefinite" restart="never" nodeType="tmRoot">
          <p:childTnLst>
            <p:seq>
              <p:cTn id="79" dur="indefinite" nodeType="mainSeq">
                <p:childTnLst>
                  <p:par>
                    <p:cTn id="80" fill="hold">
                      <p:stCondLst>
                        <p:cond delay="0"/>
                      </p:stCondLst>
                      <p:childTnLst>
                        <p:par>
                          <p:cTn id="81" fill="hold">
                            <p:stCondLst>
                              <p:cond delay="0"/>
                            </p:stCondLst>
                            <p:childTnLst>
                              <p:par>
                                <p:cTn id="82" nodeType="withEffect" fill="hold" presetClass="entr" presetID="10">
                                  <p:stCondLst>
                                    <p:cond delay="1000"/>
                                  </p:stCondLst>
                                  <p:childTnLst>
                                    <p:set>
                                      <p:cBhvr>
                                        <p:cTn id="83" dur="1" fill="hold">
                                          <p:stCondLst>
                                            <p:cond delay="0"/>
                                          </p:stCondLst>
                                        </p:cTn>
                                        <p:tgtEl>
                                          <p:spTgt spid="471"/>
                                        </p:tgtEl>
                                        <p:attrNameLst>
                                          <p:attrName>style.visibility</p:attrName>
                                        </p:attrNameLst>
                                      </p:cBhvr>
                                      <p:to>
                                        <p:strVal val="visible"/>
                                      </p:to>
                                    </p:set>
                                    <p:animEffect filter="fade" transition="in">
                                      <p:cBhvr additive="repl">
                                        <p:cTn id="84" dur="400"/>
                                        <p:tgtEl>
                                          <p:spTgt spid="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1" name="CustomShape 1"/>
          <p:cNvSpPr/>
          <p:nvPr/>
        </p:nvSpPr>
        <p:spPr>
          <a:xfrm>
            <a:off x="1440" y="0"/>
            <a:ext cx="12188160" cy="6857280"/>
          </a:xfrm>
          <a:prstGeom prst="rect">
            <a:avLst/>
          </a:prstGeom>
          <a:noFill/>
          <a:ln w="0">
            <a:noFill/>
          </a:ln>
        </p:spPr>
        <p:style>
          <a:lnRef idx="0"/>
          <a:fillRef idx="0"/>
          <a:effectRef idx="0"/>
          <a:fontRef idx="minor"/>
        </p:style>
      </p:sp>
      <p:pic>
        <p:nvPicPr>
          <p:cNvPr id="322" name="Google Shape;128;p5" descr="A group of people sitting at a table&#10;&#10;Description automatically generated"/>
          <p:cNvPicPr/>
          <p:nvPr/>
        </p:nvPicPr>
        <p:blipFill>
          <a:blip r:embed="rId1"/>
          <a:srcRect l="24590" t="0" r="43759" b="0"/>
          <a:stretch/>
        </p:blipFill>
        <p:spPr>
          <a:xfrm rot="5400000">
            <a:off x="2668320" y="-2665800"/>
            <a:ext cx="6855840" cy="121914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3" name="CustomShape 1"/>
          <p:cNvSpPr/>
          <p:nvPr/>
        </p:nvSpPr>
        <p:spPr>
          <a:xfrm>
            <a:off x="1440" y="0"/>
            <a:ext cx="12188160" cy="6857280"/>
          </a:xfrm>
          <a:prstGeom prst="rect">
            <a:avLst/>
          </a:prstGeom>
          <a:noFill/>
          <a:ln w="0">
            <a:noFill/>
          </a:ln>
        </p:spPr>
        <p:style>
          <a:lnRef idx="0"/>
          <a:fillRef idx="0"/>
          <a:effectRef idx="0"/>
          <a:fontRef idx="minor"/>
        </p:style>
      </p:sp>
      <p:pic>
        <p:nvPicPr>
          <p:cNvPr id="324" name="Google Shape;134;p6" descr="A group of people sitting in chairs looking at a presentation&#10;&#10;Description automatically generated"/>
          <p:cNvPicPr/>
          <p:nvPr/>
        </p:nvPicPr>
        <p:blipFill>
          <a:blip r:embed="rId1"/>
          <a:srcRect l="23224" t="0" r="45123" b="0"/>
          <a:stretch/>
        </p:blipFill>
        <p:spPr>
          <a:xfrm rot="5400000">
            <a:off x="2668320" y="-2665800"/>
            <a:ext cx="6855840" cy="121914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5" name="CustomShape 1"/>
          <p:cNvSpPr/>
          <p:nvPr/>
        </p:nvSpPr>
        <p:spPr>
          <a:xfrm>
            <a:off x="2880" y="0"/>
            <a:ext cx="12188160" cy="6857280"/>
          </a:xfrm>
          <a:prstGeom prst="rect">
            <a:avLst/>
          </a:prstGeom>
          <a:solidFill>
            <a:schemeClr val="lt1"/>
          </a:solidFill>
          <a:ln w="0">
            <a:noFill/>
          </a:ln>
        </p:spPr>
        <p:style>
          <a:lnRef idx="0"/>
          <a:fillRef idx="0"/>
          <a:effectRef idx="0"/>
          <a:fontRef idx="minor"/>
        </p:style>
      </p:sp>
      <p:sp>
        <p:nvSpPr>
          <p:cNvPr id="326" name="CustomShape 2"/>
          <p:cNvSpPr/>
          <p:nvPr/>
        </p:nvSpPr>
        <p:spPr>
          <a:xfrm>
            <a:off x="707400" y="847440"/>
            <a:ext cx="4619160" cy="4619160"/>
          </a:xfrm>
          <a:prstGeom prst="ellipse">
            <a:avLst/>
          </a:prstGeom>
          <a:solidFill>
            <a:schemeClr val="accent2"/>
          </a:solidFill>
          <a:ln w="0">
            <a:noFill/>
          </a:ln>
        </p:spPr>
        <p:style>
          <a:lnRef idx="0"/>
          <a:fillRef idx="0"/>
          <a:effectRef idx="0"/>
          <a:fontRef idx="minor"/>
        </p:style>
      </p:sp>
      <p:sp>
        <p:nvSpPr>
          <p:cNvPr id="327" name="CustomShape 3"/>
          <p:cNvSpPr/>
          <p:nvPr/>
        </p:nvSpPr>
        <p:spPr>
          <a:xfrm>
            <a:off x="1389240" y="1233360"/>
            <a:ext cx="3239640" cy="4064040"/>
          </a:xfrm>
          <a:prstGeom prst="rect">
            <a:avLst/>
          </a:prstGeom>
          <a:noFill/>
          <a:ln w="0">
            <a:noFill/>
          </a:ln>
        </p:spPr>
        <p:style>
          <a:lnRef idx="0"/>
          <a:fillRef idx="0"/>
          <a:effectRef idx="0"/>
          <a:fontRef idx="minor"/>
        </p:style>
        <p:txBody>
          <a:bodyPr lIns="90000" rIns="90000" tIns="45000" bIns="45000" anchor="ctr">
            <a:normAutofit/>
          </a:bodyPr>
          <a:p>
            <a:pPr>
              <a:lnSpc>
                <a:spcPct val="90000"/>
              </a:lnSpc>
              <a:tabLst>
                <a:tab algn="l" pos="0"/>
              </a:tabLst>
            </a:pPr>
            <a:r>
              <a:rPr b="0" lang="en-US" sz="4400" spc="-1" strike="noStrike">
                <a:solidFill>
                  <a:srgbClr val="ffffff"/>
                </a:solidFill>
                <a:latin typeface="Calibri"/>
                <a:ea typeface="Calibri"/>
              </a:rPr>
              <a:t>Apa itu Robot?</a:t>
            </a:r>
            <a:endParaRPr b="0" lang="en-US" sz="4400" spc="-1" strike="noStrike">
              <a:latin typeface="Arial"/>
            </a:endParaRPr>
          </a:p>
        </p:txBody>
      </p:sp>
      <p:sp>
        <p:nvSpPr>
          <p:cNvPr id="328" name="CustomShape 4"/>
          <p:cNvSpPr/>
          <p:nvPr/>
        </p:nvSpPr>
        <p:spPr>
          <a:xfrm flipH="1">
            <a:off x="529920" y="0"/>
            <a:ext cx="1154520" cy="590400"/>
          </a:xfrm>
          <a:custGeom>
            <a:avLst/>
            <a:gdLst/>
            <a:ah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w="0">
            <a:noFill/>
          </a:ln>
        </p:spPr>
        <p:style>
          <a:lnRef idx="0"/>
          <a:fillRef idx="0"/>
          <a:effectRef idx="0"/>
          <a:fontRef idx="minor"/>
        </p:style>
      </p:sp>
      <p:sp>
        <p:nvSpPr>
          <p:cNvPr id="329" name="CustomShape 5"/>
          <p:cNvSpPr/>
          <p:nvPr/>
        </p:nvSpPr>
        <p:spPr>
          <a:xfrm flipH="1">
            <a:off x="3960720" y="0"/>
            <a:ext cx="1736640" cy="958680"/>
          </a:xfrm>
          <a:custGeom>
            <a:avLst/>
            <a:gdLst/>
            <a:ah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0">
            <a:noFill/>
          </a:ln>
        </p:spPr>
        <p:style>
          <a:lnRef idx="0"/>
          <a:fillRef idx="0"/>
          <a:effectRef idx="0"/>
          <a:fontRef idx="minor"/>
        </p:style>
      </p:sp>
      <p:sp>
        <p:nvSpPr>
          <p:cNvPr id="330" name="CustomShape 6"/>
          <p:cNvSpPr/>
          <p:nvPr/>
        </p:nvSpPr>
        <p:spPr>
          <a:xfrm flipH="1">
            <a:off x="-720" y="2936880"/>
            <a:ext cx="159120" cy="552240"/>
          </a:xfrm>
          <a:custGeom>
            <a:avLst/>
            <a:gdLst/>
            <a:ah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0">
            <a:noFill/>
          </a:ln>
        </p:spPr>
        <p:style>
          <a:lnRef idx="0"/>
          <a:fillRef idx="0"/>
          <a:effectRef idx="0"/>
          <a:fontRef idx="minor"/>
        </p:style>
      </p:sp>
      <p:sp>
        <p:nvSpPr>
          <p:cNvPr id="331" name="CustomShape 7"/>
          <p:cNvSpPr/>
          <p:nvPr/>
        </p:nvSpPr>
        <p:spPr>
          <a:xfrm>
            <a:off x="6095880" y="820800"/>
            <a:ext cx="5257080" cy="488880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buClr>
                <a:srgbClr val="000000"/>
              </a:buClr>
              <a:buFont typeface="Arial"/>
              <a:buChar char="•"/>
            </a:pPr>
            <a:r>
              <a:rPr b="0" lang="en-US" sz="2800" spc="-1" strike="noStrike">
                <a:solidFill>
                  <a:srgbClr val="000000"/>
                </a:solidFill>
                <a:latin typeface="Times New Roman"/>
                <a:ea typeface="Times New Roman"/>
              </a:rPr>
              <a:t>Kata robot berdasarkan Kamus Besar Bahasa Indonesia (KBBI) dapat berarti alat berupa orang-orangan dan sebagainya yang dapat bergerak (berbuat seperti manusia) yang dikendalikan oleh mesin.  </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Times New Roman"/>
                <a:ea typeface="Times New Roman"/>
              </a:rPr>
              <a:t>Kenyataan robot banyak jenisnya, tidak harus menyerupai orang. </a:t>
            </a:r>
            <a:endParaRPr b="0" lang="en-US" sz="2800" spc="-1" strike="noStrike">
              <a:latin typeface="Arial"/>
            </a:endParaRPr>
          </a:p>
        </p:txBody>
      </p:sp>
      <p:sp>
        <p:nvSpPr>
          <p:cNvPr id="332" name="CustomShape 8"/>
          <p:cNvSpPr/>
          <p:nvPr/>
        </p:nvSpPr>
        <p:spPr>
          <a:xfrm flipH="1">
            <a:off x="-720" y="5835600"/>
            <a:ext cx="1547640" cy="1021680"/>
          </a:xfrm>
          <a:custGeom>
            <a:avLst/>
            <a:gdLst/>
            <a:ah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0">
            <a:noFill/>
          </a:ln>
        </p:spPr>
        <p:style>
          <a:lnRef idx="0"/>
          <a:fillRef idx="0"/>
          <a:effectRef idx="0"/>
          <a:fontRef idx="minor"/>
        </p:style>
      </p:sp>
      <p:sp>
        <p:nvSpPr>
          <p:cNvPr id="333" name="CustomShape 9"/>
          <p:cNvSpPr/>
          <p:nvPr/>
        </p:nvSpPr>
        <p:spPr>
          <a:xfrm flipH="1">
            <a:off x="3404160" y="5717880"/>
            <a:ext cx="1770840" cy="1139400"/>
          </a:xfrm>
          <a:custGeom>
            <a:avLst/>
            <a:gdLst/>
            <a:ah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0">
            <a:noFill/>
          </a:ln>
        </p:spPr>
        <p:style>
          <a:lnRef idx="0"/>
          <a:fillRef idx="0"/>
          <a:effectRef idx="0"/>
          <a:fontRef idx="minor"/>
        </p:style>
      </p:sp>
      <p:sp>
        <p:nvSpPr>
          <p:cNvPr id="334" name="CustomShape 10"/>
          <p:cNvSpPr/>
          <p:nvPr/>
        </p:nvSpPr>
        <p:spPr>
          <a:xfrm flipH="1">
            <a:off x="4132080" y="6258600"/>
            <a:ext cx="1565280" cy="598680"/>
          </a:xfrm>
          <a:custGeom>
            <a:avLst/>
            <a:gdLst/>
            <a:ah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5" name="CustomShape 1"/>
          <p:cNvSpPr/>
          <p:nvPr/>
        </p:nvSpPr>
        <p:spPr>
          <a:xfrm>
            <a:off x="0" y="0"/>
            <a:ext cx="12191400" cy="6857280"/>
          </a:xfrm>
          <a:prstGeom prst="rect">
            <a:avLst/>
          </a:prstGeom>
          <a:solidFill>
            <a:schemeClr val="lt1"/>
          </a:solidFill>
          <a:ln w="0">
            <a:noFill/>
          </a:ln>
        </p:spPr>
        <p:style>
          <a:lnRef idx="0"/>
          <a:fillRef idx="0"/>
          <a:effectRef idx="0"/>
          <a:fontRef idx="minor"/>
        </p:style>
      </p:sp>
      <p:sp>
        <p:nvSpPr>
          <p:cNvPr id="336" name="CustomShape 2"/>
          <p:cNvSpPr/>
          <p:nvPr/>
        </p:nvSpPr>
        <p:spPr>
          <a:xfrm>
            <a:off x="631080" y="640800"/>
            <a:ext cx="3419280" cy="5582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tabLst>
                <a:tab algn="l" pos="0"/>
              </a:tabLst>
            </a:pPr>
            <a:r>
              <a:rPr b="1" lang="en-US" sz="4600" spc="-1" strike="noStrike">
                <a:solidFill>
                  <a:srgbClr val="000000"/>
                </a:solidFill>
                <a:latin typeface="Times New Roman"/>
                <a:ea typeface="Times New Roman"/>
              </a:rPr>
              <a:t>Robot Menyerupai Manusia (Humanoid)</a:t>
            </a:r>
            <a:endParaRPr b="0" lang="en-US" sz="4600" spc="-1" strike="noStrike">
              <a:latin typeface="Arial"/>
            </a:endParaRPr>
          </a:p>
        </p:txBody>
      </p:sp>
      <p:sp>
        <p:nvSpPr>
          <p:cNvPr id="337" name="CustomShape 3"/>
          <p:cNvSpPr/>
          <p:nvPr/>
        </p:nvSpPr>
        <p:spPr>
          <a:xfrm flipH="1">
            <a:off x="4266360" y="631080"/>
            <a:ext cx="17640" cy="5589720"/>
          </a:xfrm>
          <a:custGeom>
            <a:avLst/>
            <a:gdLst/>
            <a:ahLst/>
            <a:rect l="l" t="t" r="r" b="b"/>
            <a:pathLst>
              <a:path w="18288" h="5590381">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w="41275">
            <a:solidFill>
              <a:schemeClr val="accent2"/>
            </a:solidFill>
            <a:round/>
          </a:ln>
        </p:spPr>
        <p:style>
          <a:lnRef idx="0"/>
          <a:fillRef idx="0"/>
          <a:effectRef idx="0"/>
          <a:fontRef idx="minor"/>
        </p:style>
      </p:sp>
      <p:pic>
        <p:nvPicPr>
          <p:cNvPr id="338" name="Google Shape;156;p8" descr=""/>
          <p:cNvPicPr/>
          <p:nvPr/>
        </p:nvPicPr>
        <p:blipFill>
          <a:blip r:embed="rId1"/>
          <a:stretch/>
        </p:blipFill>
        <p:spPr>
          <a:xfrm>
            <a:off x="4654440" y="648720"/>
            <a:ext cx="6894000" cy="3877560"/>
          </a:xfrm>
          <a:prstGeom prst="rect">
            <a:avLst/>
          </a:prstGeom>
          <a:ln w="0">
            <a:noFill/>
          </a:ln>
        </p:spPr>
      </p:pic>
      <p:sp>
        <p:nvSpPr>
          <p:cNvPr id="339" name="CustomShape 4"/>
          <p:cNvSpPr/>
          <p:nvPr/>
        </p:nvSpPr>
        <p:spPr>
          <a:xfrm>
            <a:off x="4654440" y="4798440"/>
            <a:ext cx="6894000" cy="142776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buClr>
                <a:srgbClr val="000000"/>
              </a:buClr>
              <a:buFont typeface="Arial"/>
              <a:buChar char="•"/>
            </a:pPr>
            <a:r>
              <a:rPr b="0" lang="en-US" sz="2200" spc="-1" strike="noStrike">
                <a:solidFill>
                  <a:srgbClr val="000000"/>
                </a:solidFill>
                <a:latin typeface="Times New Roman"/>
                <a:ea typeface="Times New Roman"/>
              </a:rPr>
              <a:t>Robot yang memiliki kemampuan menyerupai manusia dan mampu melakukan interaksi dengan peralatan maupun lingkungan yang dibuat untuk manusia.</a:t>
            </a:r>
            <a:endParaRPr b="0" lang="en-US" sz="2200" spc="-1" strike="noStrike">
              <a:latin typeface="Arial"/>
            </a:endParaRPr>
          </a:p>
          <a:p>
            <a:pPr marL="228600" indent="-88200">
              <a:lnSpc>
                <a:spcPct val="90000"/>
              </a:lnSpc>
              <a:spcBef>
                <a:spcPts val="1001"/>
              </a:spcBef>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838080" y="365040"/>
            <a:ext cx="10514880" cy="1324800"/>
          </a:xfrm>
          <a:prstGeom prst="rect">
            <a:avLst/>
          </a:prstGeom>
          <a:noFill/>
          <a:ln w="0">
            <a:noFill/>
          </a:ln>
        </p:spPr>
        <p:style>
          <a:lnRef idx="0"/>
          <a:fillRef idx="0"/>
          <a:effectRef idx="0"/>
          <a:fontRef idx="minor"/>
        </p:style>
      </p:sp>
      <p:pic>
        <p:nvPicPr>
          <p:cNvPr id="341" name="Google Shape;163;p9" descr=""/>
          <p:cNvPicPr/>
          <p:nvPr/>
        </p:nvPicPr>
        <p:blipFill>
          <a:blip r:embed="rId1"/>
          <a:stretch/>
        </p:blipFill>
        <p:spPr>
          <a:xfrm>
            <a:off x="0" y="-15120"/>
            <a:ext cx="12191400" cy="6887880"/>
          </a:xfrm>
          <a:prstGeom prst="rect">
            <a:avLst/>
          </a:prstGeom>
          <a:ln w="0">
            <a:noFill/>
          </a:ln>
        </p:spPr>
      </p:pic>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childTnLst>
                  <p:par>
                    <p:cTn id="31" fill="hold">
                      <p:stCondLst>
                        <p:cond delay="indefinite"/>
                      </p:stCondLst>
                      <p:childTnLst>
                        <p:par>
                          <p:cTn id="32" fill="hold">
                            <p:stCondLst>
                              <p:cond delay="0"/>
                            </p:stCondLst>
                            <p:childTnLst>
                              <p:par>
                                <p:cTn id="33" nodeType="clickEffect" fill="hold" presetClass="entr" presetID="10">
                                  <p:stCondLst>
                                    <p:cond delay="0"/>
                                  </p:stCondLst>
                                  <p:childTnLst>
                                    <p:set>
                                      <p:cBhvr>
                                        <p:cTn id="34" dur="1" fill="hold">
                                          <p:stCondLst>
                                            <p:cond delay="0"/>
                                          </p:stCondLst>
                                        </p:cTn>
                                        <p:tgtEl>
                                          <p:spTgt spid="341"/>
                                        </p:tgtEl>
                                        <p:attrNameLst>
                                          <p:attrName>style.visibility</p:attrName>
                                        </p:attrNameLst>
                                      </p:cBhvr>
                                      <p:to>
                                        <p:strVal val="visible"/>
                                      </p:to>
                                    </p:set>
                                    <p:animEffect filter="fade" transition="in">
                                      <p:cBhvr additive="repl">
                                        <p:cTn id="35" dur="1"/>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42</TotalTime>
  <Application>LibreOffice/7.0.4.2$Linux_X86_64 LibreOffice_project/00$Build-2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2023-08-02T08:53:08Z</dcterms:created>
  <dc:creator>Teddy Marcus</dc:creator>
  <dc:description/>
  <dc:language>en-US</dc:language>
  <cp:lastModifiedBy/>
  <dcterms:modified xsi:type="dcterms:W3CDTF">2023-08-10T05:16:19Z</dcterms:modified>
  <cp:revision>2</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0x0101005E660814D63C604087C3AEEE11DF3CF5</vt:lpwstr>
  </property>
</Properties>
</file>